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59.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Lst>
  <p:notesMasterIdLst>
    <p:notesMasterId r:id="rId25"/>
  </p:notesMasterIdLst>
  <p:handoutMasterIdLst>
    <p:handoutMasterId r:id="rId26"/>
  </p:handoutMasterIdLst>
  <p:sldIdLst>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Lst>
  <p:sldSz cx="9144000" cy="6858000" type="screen4x3"/>
  <p:notesSz cx="6735763" cy="9866313"/>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診療アプリCLINICS" id="{F1B5D7B6-2EE6-49D2-8409-0586EF0979CD}">
          <p14:sldIdLst>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860" userDrawn="1">
          <p15:clr>
            <a:srgbClr val="A4A3A4"/>
          </p15:clr>
        </p15:guide>
        <p15:guide id="4" pos="841" userDrawn="1">
          <p15:clr>
            <a:srgbClr val="A4A3A4"/>
          </p15:clr>
        </p15:guide>
        <p15:guide id="5" pos="3900" userDrawn="1">
          <p15:clr>
            <a:srgbClr val="A4A3A4"/>
          </p15:clr>
        </p15:guide>
        <p15:guide id="6" pos="4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48493" autoAdjust="0"/>
  </p:normalViewPr>
  <p:slideViewPr>
    <p:cSldViewPr>
      <p:cViewPr varScale="1">
        <p:scale>
          <a:sx n="64" d="100"/>
          <a:sy n="64" d="100"/>
        </p:scale>
        <p:origin x="1432" y="56"/>
      </p:cViewPr>
      <p:guideLst>
        <p:guide orient="horz" pos="2160"/>
        <p:guide pos="2880"/>
        <p:guide pos="1860"/>
        <p:guide pos="841"/>
        <p:guide pos="3900"/>
        <p:guide pos="4936"/>
      </p:guideLst>
    </p:cSldViewPr>
  </p:slideViewPr>
  <p:outlineViewPr>
    <p:cViewPr>
      <p:scale>
        <a:sx n="33" d="100"/>
        <a:sy n="33" d="100"/>
      </p:scale>
      <p:origin x="0" y="-36624"/>
    </p:cViewPr>
  </p:outlineViewPr>
  <p:notesTextViewPr>
    <p:cViewPr>
      <p:scale>
        <a:sx n="66" d="100"/>
        <a:sy n="66" d="100"/>
      </p:scale>
      <p:origin x="0" y="0"/>
    </p:cViewPr>
  </p:notesTextViewPr>
  <p:sorterViewPr>
    <p:cViewPr varScale="1">
      <p:scale>
        <a:sx n="100" d="100"/>
        <a:sy n="100" d="100"/>
      </p:scale>
      <p:origin x="0" y="0"/>
    </p:cViewPr>
  </p:sorterViewPr>
  <p:notesViewPr>
    <p:cSldViewPr>
      <p:cViewPr varScale="1">
        <p:scale>
          <a:sx n="54" d="100"/>
          <a:sy n="54" d="100"/>
        </p:scale>
        <p:origin x="2707"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6B1CF1F0-73BC-4403-83B4-E71843A26B8E}" type="datetimeFigureOut">
              <a:rPr kumimoji="1" lang="ja-JP" altLang="en-US" smtClean="0"/>
              <a:t>2021/8/16</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97" cy="494972"/>
          </a:xfrm>
          <a:prstGeom prst="rect">
            <a:avLst/>
          </a:prstGeom>
        </p:spPr>
        <p:txBody>
          <a:bodyPr vert="horz" lIns="83148" tIns="41574" rIns="83148" bIns="415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868" y="1"/>
            <a:ext cx="2917897" cy="494972"/>
          </a:xfrm>
          <a:prstGeom prst="rect">
            <a:avLst/>
          </a:prstGeom>
        </p:spPr>
        <p:txBody>
          <a:bodyPr vert="horz" lIns="83148" tIns="41574" rIns="83148" bIns="41574" rtlCol="0"/>
          <a:lstStyle>
            <a:lvl1pPr algn="r">
              <a:defRPr sz="1100"/>
            </a:lvl1pPr>
          </a:lstStyle>
          <a:p>
            <a:fld id="{2053EECF-6E38-4A9F-A42A-194BE4369BD3}" type="datetimeFigureOut">
              <a:rPr kumimoji="1" lang="ja-JP" altLang="en-US" smtClean="0"/>
              <a:t>2021/8/16</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33887" cy="3327400"/>
          </a:xfrm>
          <a:prstGeom prst="rect">
            <a:avLst/>
          </a:prstGeom>
          <a:noFill/>
          <a:ln w="12700">
            <a:solidFill>
              <a:prstClr val="black"/>
            </a:solidFill>
          </a:ln>
        </p:spPr>
        <p:txBody>
          <a:bodyPr vert="horz" lIns="83148" tIns="41574" rIns="83148" bIns="41574" rtlCol="0" anchor="ctr"/>
          <a:lstStyle/>
          <a:p>
            <a:endParaRPr lang="ja-JP" altLang="en-US"/>
          </a:p>
        </p:txBody>
      </p:sp>
      <p:sp>
        <p:nvSpPr>
          <p:cNvPr id="5" name="ノート プレースホルダー 4"/>
          <p:cNvSpPr>
            <a:spLocks noGrp="1"/>
          </p:cNvSpPr>
          <p:nvPr>
            <p:ph type="body" sz="quarter" idx="3"/>
          </p:nvPr>
        </p:nvSpPr>
        <p:spPr>
          <a:xfrm>
            <a:off x="673976" y="4748838"/>
            <a:ext cx="5387811" cy="3885223"/>
          </a:xfrm>
          <a:prstGeom prst="rect">
            <a:avLst/>
          </a:prstGeom>
        </p:spPr>
        <p:txBody>
          <a:bodyPr vert="horz" lIns="83148" tIns="41574" rIns="83148" bIns="4157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342"/>
            <a:ext cx="2918897" cy="494971"/>
          </a:xfrm>
          <a:prstGeom prst="rect">
            <a:avLst/>
          </a:prstGeom>
        </p:spPr>
        <p:txBody>
          <a:bodyPr vert="horz" lIns="83148" tIns="41574" rIns="83148" bIns="415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868" y="9371342"/>
            <a:ext cx="2917897" cy="494971"/>
          </a:xfrm>
          <a:prstGeom prst="rect">
            <a:avLst/>
          </a:prstGeom>
        </p:spPr>
        <p:txBody>
          <a:bodyPr vert="horz" lIns="83148" tIns="41574" rIns="83148" bIns="41574"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088" kern="1200">
        <a:solidFill>
          <a:schemeClr val="tx1"/>
        </a:solidFill>
        <a:latin typeface="BIZ UDPゴシック" panose="020B0400000000000000" pitchFamily="50" charset="-128"/>
        <a:ea typeface="BIZ UDPゴシック" panose="020B0400000000000000" pitchFamily="50" charset="-128"/>
        <a:cs typeface="+mn-cs"/>
      </a:defRPr>
    </a:lvl1pPr>
    <a:lvl2pPr marL="414589" algn="l" defTabSz="829178" rtl="0" eaLnBrk="1" latinLnBrk="0" hangingPunct="1">
      <a:defRPr kumimoji="1" sz="1088" kern="1200">
        <a:solidFill>
          <a:schemeClr val="tx1"/>
        </a:solidFill>
        <a:latin typeface="+mn-lt"/>
        <a:ea typeface="+mn-ea"/>
        <a:cs typeface="+mn-cs"/>
      </a:defRPr>
    </a:lvl2pPr>
    <a:lvl3pPr marL="829178" algn="l" defTabSz="829178" rtl="0" eaLnBrk="1" latinLnBrk="0" hangingPunct="1">
      <a:defRPr kumimoji="1" sz="1088" kern="1200">
        <a:solidFill>
          <a:schemeClr val="tx1"/>
        </a:solidFill>
        <a:latin typeface="+mn-lt"/>
        <a:ea typeface="+mn-ea"/>
        <a:cs typeface="+mn-cs"/>
      </a:defRPr>
    </a:lvl3pPr>
    <a:lvl4pPr marL="1243767" algn="l" defTabSz="829178" rtl="0" eaLnBrk="1" latinLnBrk="0" hangingPunct="1">
      <a:defRPr kumimoji="1" sz="1088" kern="1200">
        <a:solidFill>
          <a:schemeClr val="tx1"/>
        </a:solidFill>
        <a:latin typeface="+mn-lt"/>
        <a:ea typeface="+mn-ea"/>
        <a:cs typeface="+mn-cs"/>
      </a:defRPr>
    </a:lvl4pPr>
    <a:lvl5pPr marL="1658356" algn="l" defTabSz="829178" rtl="0" eaLnBrk="1" latinLnBrk="0" hangingPunct="1">
      <a:defRPr kumimoji="1" sz="1088" kern="1200">
        <a:solidFill>
          <a:schemeClr val="tx1"/>
        </a:solidFill>
        <a:latin typeface="+mn-lt"/>
        <a:ea typeface="+mn-ea"/>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195095" y="5156138"/>
            <a:ext cx="5069416" cy="3526470"/>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42883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10</a:t>
            </a:fld>
            <a:endParaRPr kumimoji="1" lang="ja-JP" altLang="en-US" dirty="0"/>
          </a:p>
        </p:txBody>
      </p:sp>
    </p:spTree>
    <p:extLst>
      <p:ext uri="{BB962C8B-B14F-4D97-AF65-F5344CB8AC3E}">
        <p14:creationId xmlns:p14="http://schemas.microsoft.com/office/powerpoint/2010/main" val="190215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11</a:t>
            </a:fld>
            <a:endParaRPr kumimoji="1" lang="ja-JP" altLang="en-US" dirty="0"/>
          </a:p>
        </p:txBody>
      </p:sp>
    </p:spTree>
    <p:extLst>
      <p:ext uri="{BB962C8B-B14F-4D97-AF65-F5344CB8AC3E}">
        <p14:creationId xmlns:p14="http://schemas.microsoft.com/office/powerpoint/2010/main" val="218825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12</a:t>
            </a:fld>
            <a:endParaRPr kumimoji="1" lang="ja-JP" altLang="en-US" dirty="0"/>
          </a:p>
        </p:txBody>
      </p:sp>
    </p:spTree>
    <p:extLst>
      <p:ext uri="{BB962C8B-B14F-4D97-AF65-F5344CB8AC3E}">
        <p14:creationId xmlns:p14="http://schemas.microsoft.com/office/powerpoint/2010/main" val="377971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91537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13</a:t>
            </a:fld>
            <a:endParaRPr kumimoji="1" lang="ja-JP" altLang="en-US" dirty="0"/>
          </a:p>
        </p:txBody>
      </p:sp>
    </p:spTree>
    <p:extLst>
      <p:ext uri="{BB962C8B-B14F-4D97-AF65-F5344CB8AC3E}">
        <p14:creationId xmlns:p14="http://schemas.microsoft.com/office/powerpoint/2010/main" val="83710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14</a:t>
            </a:fld>
            <a:endParaRPr kumimoji="1" lang="ja-JP" altLang="en-US" dirty="0"/>
          </a:p>
        </p:txBody>
      </p:sp>
    </p:spTree>
    <p:extLst>
      <p:ext uri="{BB962C8B-B14F-4D97-AF65-F5344CB8AC3E}">
        <p14:creationId xmlns:p14="http://schemas.microsoft.com/office/powerpoint/2010/main" val="96833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15</a:t>
            </a:fld>
            <a:endParaRPr kumimoji="1" lang="ja-JP" altLang="en-US" dirty="0"/>
          </a:p>
        </p:txBody>
      </p:sp>
    </p:spTree>
    <p:extLst>
      <p:ext uri="{BB962C8B-B14F-4D97-AF65-F5344CB8AC3E}">
        <p14:creationId xmlns:p14="http://schemas.microsoft.com/office/powerpoint/2010/main" val="734475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4386125"/>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16</a:t>
            </a:fld>
            <a:endParaRPr kumimoji="1" lang="ja-JP" altLang="en-US" dirty="0"/>
          </a:p>
        </p:txBody>
      </p:sp>
    </p:spTree>
    <p:extLst>
      <p:ext uri="{BB962C8B-B14F-4D97-AF65-F5344CB8AC3E}">
        <p14:creationId xmlns:p14="http://schemas.microsoft.com/office/powerpoint/2010/main" val="225200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17</a:t>
            </a:fld>
            <a:endParaRPr kumimoji="1" lang="ja-JP" altLang="en-US" dirty="0"/>
          </a:p>
        </p:txBody>
      </p:sp>
    </p:spTree>
    <p:extLst>
      <p:ext uri="{BB962C8B-B14F-4D97-AF65-F5344CB8AC3E}">
        <p14:creationId xmlns:p14="http://schemas.microsoft.com/office/powerpoint/2010/main" val="55344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0"/>
            <a:ext cx="5045539" cy="3166925"/>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18</a:t>
            </a:fld>
            <a:endParaRPr kumimoji="1" lang="ja-JP" altLang="en-US"/>
          </a:p>
        </p:txBody>
      </p:sp>
    </p:spTree>
    <p:extLst>
      <p:ext uri="{BB962C8B-B14F-4D97-AF65-F5344CB8AC3E}">
        <p14:creationId xmlns:p14="http://schemas.microsoft.com/office/powerpoint/2010/main" val="12832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19</a:t>
            </a:fld>
            <a:endParaRPr kumimoji="1" lang="ja-JP" altLang="en-US"/>
          </a:p>
        </p:txBody>
      </p:sp>
    </p:spTree>
    <p:extLst>
      <p:ext uri="{BB962C8B-B14F-4D97-AF65-F5344CB8AC3E}">
        <p14:creationId xmlns:p14="http://schemas.microsoft.com/office/powerpoint/2010/main" val="226464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a:t>
            </a:fld>
            <a:endParaRPr kumimoji="1" lang="ja-JP" altLang="en-US"/>
          </a:p>
        </p:txBody>
      </p:sp>
    </p:spTree>
    <p:extLst>
      <p:ext uri="{BB962C8B-B14F-4D97-AF65-F5344CB8AC3E}">
        <p14:creationId xmlns:p14="http://schemas.microsoft.com/office/powerpoint/2010/main" val="3424403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3369213"/>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20</a:t>
            </a:fld>
            <a:endParaRPr kumimoji="1" lang="ja-JP" altLang="en-US"/>
          </a:p>
        </p:txBody>
      </p:sp>
    </p:spTree>
    <p:extLst>
      <p:ext uri="{BB962C8B-B14F-4D97-AF65-F5344CB8AC3E}">
        <p14:creationId xmlns:p14="http://schemas.microsoft.com/office/powerpoint/2010/main" val="353719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314229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21</a:t>
            </a:fld>
            <a:endParaRPr kumimoji="1" lang="ja-JP" altLang="en-US"/>
          </a:p>
        </p:txBody>
      </p:sp>
    </p:spTree>
    <p:extLst>
      <p:ext uri="{BB962C8B-B14F-4D97-AF65-F5344CB8AC3E}">
        <p14:creationId xmlns:p14="http://schemas.microsoft.com/office/powerpoint/2010/main" val="14439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22</a:t>
            </a:fld>
            <a:endParaRPr kumimoji="1" lang="ja-JP" altLang="en-US"/>
          </a:p>
        </p:txBody>
      </p:sp>
    </p:spTree>
    <p:extLst>
      <p:ext uri="{BB962C8B-B14F-4D97-AF65-F5344CB8AC3E}">
        <p14:creationId xmlns:p14="http://schemas.microsoft.com/office/powerpoint/2010/main" val="249584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83973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3</a:t>
            </a:fld>
            <a:endParaRPr kumimoji="1" lang="ja-JP" altLang="en-US" dirty="0"/>
          </a:p>
        </p:txBody>
      </p:sp>
    </p:spTree>
    <p:extLst>
      <p:ext uri="{BB962C8B-B14F-4D97-AF65-F5344CB8AC3E}">
        <p14:creationId xmlns:p14="http://schemas.microsoft.com/office/powerpoint/2010/main" val="82739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4</a:t>
            </a:fld>
            <a:endParaRPr kumimoji="1" lang="ja-JP" altLang="en-US" dirty="0"/>
          </a:p>
        </p:txBody>
      </p:sp>
    </p:spTree>
    <p:extLst>
      <p:ext uri="{BB962C8B-B14F-4D97-AF65-F5344CB8AC3E}">
        <p14:creationId xmlns:p14="http://schemas.microsoft.com/office/powerpoint/2010/main" val="326574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5</a:t>
            </a:fld>
            <a:endParaRPr kumimoji="1" lang="ja-JP" altLang="en-US" dirty="0"/>
          </a:p>
        </p:txBody>
      </p:sp>
    </p:spTree>
    <p:extLst>
      <p:ext uri="{BB962C8B-B14F-4D97-AF65-F5344CB8AC3E}">
        <p14:creationId xmlns:p14="http://schemas.microsoft.com/office/powerpoint/2010/main" val="324845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6</a:t>
            </a:fld>
            <a:endParaRPr kumimoji="1" lang="ja-JP" altLang="en-US" dirty="0"/>
          </a:p>
        </p:txBody>
      </p:sp>
    </p:spTree>
    <p:extLst>
      <p:ext uri="{BB962C8B-B14F-4D97-AF65-F5344CB8AC3E}">
        <p14:creationId xmlns:p14="http://schemas.microsoft.com/office/powerpoint/2010/main" val="350709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7</a:t>
            </a:fld>
            <a:endParaRPr kumimoji="1" lang="ja-JP" altLang="en-US" dirty="0"/>
          </a:p>
        </p:txBody>
      </p:sp>
    </p:spTree>
    <p:extLst>
      <p:ext uri="{BB962C8B-B14F-4D97-AF65-F5344CB8AC3E}">
        <p14:creationId xmlns:p14="http://schemas.microsoft.com/office/powerpoint/2010/main" val="347424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55725" y="1328738"/>
            <a:ext cx="4772025" cy="3579812"/>
          </a:xfrm>
        </p:spPr>
      </p:sp>
      <p:sp>
        <p:nvSpPr>
          <p:cNvPr id="3" name="ノート プレースホルダー 2"/>
          <p:cNvSpPr>
            <a:spLocks noGrp="1"/>
          </p:cNvSpPr>
          <p:nvPr>
            <p:ph type="body" idx="1"/>
          </p:nvPr>
        </p:nvSpPr>
        <p:spPr>
          <a:xfrm>
            <a:off x="1218972" y="5119031"/>
            <a:ext cx="5045539" cy="2155032"/>
          </a:xfrm>
        </p:spPr>
        <p:txBody>
          <a:bodyPr/>
          <a:lstStyle/>
          <a:p>
            <a:endParaRPr lang="ja-JP" altLang="ja-JP"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8</a:t>
            </a:fld>
            <a:endParaRPr kumimoji="1" lang="ja-JP" altLang="en-US" dirty="0"/>
          </a:p>
        </p:txBody>
      </p:sp>
    </p:spTree>
    <p:extLst>
      <p:ext uri="{BB962C8B-B14F-4D97-AF65-F5344CB8AC3E}">
        <p14:creationId xmlns:p14="http://schemas.microsoft.com/office/powerpoint/2010/main" val="348891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9</a:t>
            </a:fld>
            <a:endParaRPr kumimoji="1" lang="ja-JP" altLang="en-US" dirty="0"/>
          </a:p>
        </p:txBody>
      </p:sp>
    </p:spTree>
    <p:extLst>
      <p:ext uri="{BB962C8B-B14F-4D97-AF65-F5344CB8AC3E}">
        <p14:creationId xmlns:p14="http://schemas.microsoft.com/office/powerpoint/2010/main" val="405172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163"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507804" y="1404315"/>
            <a:ext cx="8640000" cy="658623"/>
          </a:xfrm>
          <a:prstGeom prst="rect">
            <a:avLst/>
          </a:prstGeom>
        </p:spPr>
        <p:txBody>
          <a:bodyPr>
            <a:noAutofit/>
          </a:bodyPr>
          <a:lstStyle/>
          <a:p>
            <a:r>
              <a:rPr lang="ja-JP" altLang="en-US" b="1" dirty="0">
                <a:solidFill>
                  <a:schemeClr val="tx1"/>
                </a:solidFill>
                <a:latin typeface="Meiryo" charset="-128"/>
                <a:ea typeface="Meiryo" charset="-128"/>
                <a:cs typeface="Meiryo" charset="-128"/>
              </a:rPr>
              <a:t>オンライン診療・服薬指導アプ</a:t>
            </a:r>
            <a:r>
              <a:rPr lang="ja-JP" altLang="en-US" b="1" spc="-700" dirty="0">
                <a:solidFill>
                  <a:schemeClr val="tx1"/>
                </a:solidFill>
                <a:latin typeface="Meiryo" charset="-128"/>
                <a:ea typeface="Meiryo" charset="-128"/>
                <a:cs typeface="Meiryo" charset="-128"/>
              </a:rPr>
              <a:t>リ</a:t>
            </a:r>
            <a:r>
              <a:rPr lang="ja-JP" altLang="en-US" b="1" dirty="0">
                <a:solidFill>
                  <a:schemeClr val="tx1"/>
                </a:solidFill>
                <a:latin typeface="Meiryo" charset="-128"/>
                <a:ea typeface="Meiryo" charset="-128"/>
                <a:cs typeface="Meiryo" charset="-128"/>
              </a:rPr>
              <a:t>「</a:t>
            </a:r>
            <a:r>
              <a:rPr lang="en-US" altLang="ja-JP" b="1" dirty="0">
                <a:solidFill>
                  <a:schemeClr val="tx1"/>
                </a:solidFill>
                <a:latin typeface="Meiryo" charset="-128"/>
                <a:ea typeface="Meiryo" charset="-128"/>
                <a:cs typeface="Meiryo" charset="-128"/>
              </a:rPr>
              <a:t>CLINICS</a:t>
            </a:r>
            <a:r>
              <a:rPr lang="ja-JP" altLang="en-US" b="1" spc="-500" dirty="0">
                <a:latin typeface="Meiryo" charset="-128"/>
                <a:ea typeface="Meiryo" charset="-128"/>
                <a:cs typeface="Meiryo" charset="-128"/>
              </a:rPr>
              <a:t> 」</a:t>
            </a:r>
            <a:r>
              <a:rPr lang="ja-JP" altLang="en-US" b="1" dirty="0">
                <a:solidFill>
                  <a:schemeClr val="tx1"/>
                </a:solidFill>
                <a:latin typeface="Meiryo" charset="-128"/>
                <a:ea typeface="Meiryo" charset="-128"/>
                <a:cs typeface="Meiryo" charset="-128"/>
              </a:rPr>
              <a:t>を利用することで</a:t>
            </a:r>
            <a:r>
              <a:rPr lang="ja-JP" altLang="en-US" b="1" spc="-500"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インター</a:t>
            </a:r>
            <a:endParaRPr lang="en-US" altLang="ja-JP" b="1" dirty="0">
              <a:solidFill>
                <a:schemeClr val="tx1"/>
              </a:solidFill>
              <a:latin typeface="Meiryo" charset="-128"/>
              <a:ea typeface="Meiryo" charset="-128"/>
              <a:cs typeface="Meiryo" charset="-128"/>
            </a:endParaRPr>
          </a:p>
          <a:p>
            <a:r>
              <a:rPr lang="ja-JP" altLang="en-US" b="1" dirty="0">
                <a:solidFill>
                  <a:schemeClr val="tx1"/>
                </a:solidFill>
                <a:latin typeface="Meiryo" charset="-128"/>
                <a:ea typeface="Meiryo" charset="-128"/>
                <a:cs typeface="Meiryo" charset="-128"/>
              </a:rPr>
              <a:t>ネット上で予約</a:t>
            </a:r>
            <a:r>
              <a:rPr lang="en-US" altLang="ja-JP" b="1"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診療</a:t>
            </a:r>
            <a:r>
              <a:rPr lang="en-US" altLang="ja-JP" b="1"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会計</a:t>
            </a:r>
            <a:r>
              <a:rPr lang="en-US" altLang="ja-JP" b="1" dirty="0">
                <a:solidFill>
                  <a:schemeClr val="tx1"/>
                </a:solidFill>
                <a:latin typeface="Meiryo" charset="-128"/>
                <a:ea typeface="Meiryo" charset="-128"/>
                <a:cs typeface="Meiryo" charset="-128"/>
              </a:rPr>
              <a:t>〜</a:t>
            </a:r>
            <a:r>
              <a:rPr lang="ja-JP" altLang="en-US" b="1" dirty="0">
                <a:solidFill>
                  <a:schemeClr val="tx1"/>
                </a:solidFill>
                <a:latin typeface="Meiryo" charset="-128"/>
                <a:ea typeface="Meiryo" charset="-128"/>
                <a:cs typeface="Meiryo" charset="-128"/>
              </a:rPr>
              <a:t>服薬指導までを一貫して行うことができます。</a:t>
            </a: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1867800" y="304800"/>
            <a:ext cx="7200000" cy="509216"/>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kumimoji="0" lang="ja-JP" altLang="en-US" sz="2737" kern="0" dirty="0"/>
          </a:p>
          <a:p>
            <a:pPr marL="10860">
              <a:spcBef>
                <a:spcPts val="85"/>
              </a:spcBef>
              <a:tabLst>
                <a:tab pos="270955" algn="l"/>
              </a:tabLst>
            </a:pPr>
            <a:r>
              <a:rPr lang="ja-JP" altLang="en-US" sz="2800" spc="-100" dirty="0"/>
              <a:t>オンライン診</a:t>
            </a:r>
            <a:r>
              <a:rPr lang="ja-JP" altLang="en-US" sz="2800" spc="-700" dirty="0"/>
              <a:t>療・</a:t>
            </a:r>
            <a:r>
              <a:rPr lang="ja-JP" altLang="en-US" sz="2800" spc="-100" dirty="0"/>
              <a:t>服薬指導アプリ</a:t>
            </a:r>
            <a:r>
              <a:rPr lang="en-US" altLang="ja-JP" sz="2800" spc="-100" dirty="0"/>
              <a:t>CLINICS </a:t>
            </a:r>
            <a:endParaRPr kumimoji="0" lang="ja-JP" altLang="en-US" sz="2800" kern="0" spc="-100" dirty="0"/>
          </a:p>
        </p:txBody>
      </p:sp>
      <p:pic>
        <p:nvPicPr>
          <p:cNvPr id="15" name="図 14">
            <a:extLst>
              <a:ext uri="{FF2B5EF4-FFF2-40B4-BE49-F238E27FC236}">
                <a16:creationId xmlns:a16="http://schemas.microsoft.com/office/drawing/2014/main" id="{4AF64186-9207-4EED-AF15-3E5D95701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9138"/>
            <a:ext cx="1950181" cy="3736477"/>
          </a:xfrm>
          <a:prstGeom prst="rect">
            <a:avLst/>
          </a:prstGeom>
        </p:spPr>
      </p:pic>
      <p:sp>
        <p:nvSpPr>
          <p:cNvPr id="5" name="正方形/長方形 4"/>
          <p:cNvSpPr/>
          <p:nvPr/>
        </p:nvSpPr>
        <p:spPr>
          <a:xfrm>
            <a:off x="2322600" y="2294215"/>
            <a:ext cx="3240000" cy="3877985"/>
          </a:xfrm>
          <a:prstGeom prst="rect">
            <a:avLst/>
          </a:prstGeom>
        </p:spPr>
        <p:txBody>
          <a:bodyPr>
            <a:spAutoFit/>
          </a:bodyPr>
          <a:lstStyle/>
          <a:p>
            <a:r>
              <a:rPr lang="ja-JP" altLang="en-US" sz="1800" b="1" dirty="0">
                <a:solidFill>
                  <a:srgbClr val="009650"/>
                </a:solidFill>
                <a:latin typeface="Meiryo" charset="-128"/>
                <a:ea typeface="Meiryo" charset="-128"/>
                <a:cs typeface="Meiryo" charset="-128"/>
              </a:rPr>
              <a:t>予約</a:t>
            </a:r>
            <a:r>
              <a:rPr lang="en-US" altLang="ja-JP" sz="1200" b="1" dirty="0">
                <a:solidFill>
                  <a:srgbClr val="000000"/>
                </a:solidFill>
                <a:latin typeface="Meiryo" charset="-128"/>
                <a:ea typeface="Meiryo" charset="-128"/>
                <a:cs typeface="Meiryo" charset="-128"/>
              </a:rPr>
              <a:t> </a:t>
            </a:r>
          </a:p>
          <a:p>
            <a:r>
              <a:rPr lang="en-US" altLang="ja-JP" sz="1200" b="1" dirty="0">
                <a:solidFill>
                  <a:srgbClr val="000000"/>
                </a:solidFill>
                <a:latin typeface="Meiryo" charset="-128"/>
                <a:ea typeface="Meiryo" charset="-128"/>
                <a:cs typeface="Meiryo" charset="-128"/>
              </a:rPr>
              <a:t>24</a:t>
            </a:r>
            <a:r>
              <a:rPr lang="ja-JP" altLang="en-US" sz="1200" b="1" dirty="0">
                <a:solidFill>
                  <a:srgbClr val="000000"/>
                </a:solidFill>
                <a:latin typeface="Meiryo" charset="-128"/>
                <a:ea typeface="Meiryo" charset="-128"/>
                <a:cs typeface="Meiryo" charset="-128"/>
              </a:rPr>
              <a:t>時間いつでも可能</a:t>
            </a:r>
          </a:p>
          <a:p>
            <a:r>
              <a:rPr lang="ja-JP" altLang="en-US" sz="1200" dirty="0">
                <a:solidFill>
                  <a:srgbClr val="000000"/>
                </a:solidFill>
                <a:latin typeface="Meiryo" charset="-128"/>
                <a:ea typeface="Meiryo" charset="-128"/>
                <a:cs typeface="Meiryo" charset="-128"/>
              </a:rPr>
              <a:t>アプリから都合に合わせて予約を</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取ることができます。所在地から近くの</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オンライン診察に対応した医療機関を</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探すことも可能です。</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問診</a:t>
            </a:r>
            <a:r>
              <a:rPr lang="en-US" altLang="ja-JP" sz="1200" b="1" dirty="0">
                <a:solidFill>
                  <a:srgbClr val="00000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アプリで回答</a:t>
            </a:r>
          </a:p>
          <a:p>
            <a:r>
              <a:rPr lang="ja-JP" altLang="en-US" sz="1200" dirty="0">
                <a:solidFill>
                  <a:srgbClr val="000000"/>
                </a:solidFill>
                <a:latin typeface="Meiryo" charset="-128"/>
                <a:ea typeface="Meiryo" charset="-128"/>
                <a:cs typeface="Meiryo" charset="-128"/>
              </a:rPr>
              <a:t>事前にアプリで回答。</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保険証や医師に見せたい資料も</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アプリから提出できます。</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診察</a:t>
            </a:r>
            <a:r>
              <a:rPr lang="en-US" altLang="ja-JP" sz="1200" b="1" dirty="0">
                <a:solidFill>
                  <a:srgbClr val="000000"/>
                </a:solidFill>
                <a:latin typeface="Meiryo" charset="-128"/>
                <a:ea typeface="Meiryo" charset="-128"/>
                <a:cs typeface="Meiryo" charset="-128"/>
              </a:rPr>
              <a:t> </a:t>
            </a:r>
          </a:p>
          <a:p>
            <a:r>
              <a:rPr lang="ja-JP" altLang="en-US" sz="1200" b="1" dirty="0">
                <a:latin typeface="Meiryo" charset="-128"/>
                <a:ea typeface="Meiryo" charset="-128"/>
                <a:cs typeface="Meiryo" charset="-128"/>
              </a:rPr>
              <a:t>待合室での</a:t>
            </a:r>
            <a:r>
              <a:rPr lang="ja-JP" altLang="en-US" sz="1200" b="1">
                <a:latin typeface="Meiryo" charset="-128"/>
                <a:ea typeface="Meiryo" charset="-128"/>
                <a:cs typeface="Meiryo" charset="-128"/>
              </a:rPr>
              <a:t>待ち時間なし</a:t>
            </a:r>
            <a:endParaRPr lang="en-US" altLang="ja-JP" sz="1200" b="1" dirty="0">
              <a:latin typeface="Meiryo" charset="-128"/>
              <a:ea typeface="Meiryo" charset="-128"/>
              <a:cs typeface="Meiryo" charset="-128"/>
            </a:endParaRPr>
          </a:p>
          <a:p>
            <a:r>
              <a:rPr lang="ja-JP" altLang="en-US" sz="1200" dirty="0">
                <a:latin typeface="Meiryo" charset="-128"/>
                <a:ea typeface="Meiryo" charset="-128"/>
                <a:cs typeface="Meiryo" charset="-128"/>
              </a:rPr>
              <a:t>予約時間内に医師からアプリ上で呼び</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出され、ビデオチャットで医師の診察</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が始まります。待合室で待つ必要は</a:t>
            </a:r>
            <a:endParaRPr lang="en-US" altLang="ja-JP" sz="1200" dirty="0">
              <a:latin typeface="Meiryo" charset="-128"/>
              <a:ea typeface="Meiryo" charset="-128"/>
              <a:cs typeface="Meiryo" charset="-128"/>
            </a:endParaRPr>
          </a:p>
          <a:p>
            <a:r>
              <a:rPr lang="ja-JP" altLang="en-US" sz="1200" dirty="0">
                <a:effectLst/>
                <a:latin typeface="Meiryo" charset="-128"/>
                <a:ea typeface="Meiryo" charset="-128"/>
                <a:cs typeface="Meiryo" charset="-128"/>
              </a:rPr>
              <a:t>ありません。</a:t>
            </a:r>
          </a:p>
        </p:txBody>
      </p:sp>
      <p:sp>
        <p:nvSpPr>
          <p:cNvPr id="16" name="正方形/長方形 15"/>
          <p:cNvSpPr/>
          <p:nvPr/>
        </p:nvSpPr>
        <p:spPr>
          <a:xfrm>
            <a:off x="5299033" y="2294215"/>
            <a:ext cx="3240000" cy="3877985"/>
          </a:xfrm>
          <a:prstGeom prst="rect">
            <a:avLst/>
          </a:prstGeom>
        </p:spPr>
        <p:txBody>
          <a:bodyPr>
            <a:spAutoFit/>
          </a:bodyPr>
          <a:lstStyle/>
          <a:p>
            <a:r>
              <a:rPr lang="ja-JP" altLang="en-US" sz="1800" b="1" dirty="0">
                <a:solidFill>
                  <a:srgbClr val="009650"/>
                </a:solidFill>
                <a:latin typeface="Meiryo" charset="-128"/>
                <a:ea typeface="Meiryo" charset="-128"/>
                <a:cs typeface="Meiryo" charset="-128"/>
              </a:rPr>
              <a:t>会計</a:t>
            </a:r>
            <a:r>
              <a:rPr lang="en-US" altLang="ja-JP" sz="1200" b="1" dirty="0">
                <a:solidFill>
                  <a:srgbClr val="00000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クレジットカードで簡単決済</a:t>
            </a:r>
          </a:p>
          <a:p>
            <a:r>
              <a:rPr lang="ja-JP" altLang="en-US" sz="1200" dirty="0">
                <a:latin typeface="Meiryo" charset="-128"/>
                <a:ea typeface="Meiryo" charset="-128"/>
                <a:cs typeface="Meiryo" charset="-128"/>
              </a:rPr>
              <a:t>登録したクレジットカードから自動で決済。面倒な振込や支払いの手続きはありません。</a:t>
            </a:r>
            <a:endParaRPr lang="en-US" altLang="ja-JP" sz="1200" dirty="0">
              <a:latin typeface="Meiryo" charset="-128"/>
              <a:ea typeface="Meiryo" charset="-128"/>
              <a:cs typeface="Meiryo" charset="-128"/>
            </a:endParaRPr>
          </a:p>
          <a:p>
            <a:r>
              <a:rPr lang="ja-JP" altLang="en-US" sz="1200" dirty="0">
                <a:latin typeface="Meiryo" charset="-128"/>
                <a:ea typeface="Meiryo" charset="-128"/>
                <a:cs typeface="Meiryo" charset="-128"/>
              </a:rPr>
              <a:t>会計で待つ必要もありません。</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処方</a:t>
            </a:r>
            <a:r>
              <a:rPr lang="en-US" altLang="ja-JP" sz="1200" b="1" dirty="0">
                <a:solidFill>
                  <a:srgbClr val="00000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処方箋データをアップロード</a:t>
            </a:r>
          </a:p>
          <a:p>
            <a:r>
              <a:rPr lang="ja-JP" altLang="en-US" sz="1200" dirty="0">
                <a:solidFill>
                  <a:srgbClr val="000000"/>
                </a:solidFill>
                <a:latin typeface="Meiryo" charset="-128"/>
                <a:ea typeface="Meiryo" charset="-128"/>
                <a:cs typeface="Meiryo" charset="-128"/>
              </a:rPr>
              <a:t>医療機関から処方箋データをアップロード</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してもらい、調剤薬局へオンライン服薬</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指導を申し込むことができます。院内処方の</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場合は登録住所に直接薬が郵送されます。</a:t>
            </a:r>
          </a:p>
          <a:p>
            <a:br>
              <a:rPr lang="ja-JP" altLang="en-US" sz="1200" dirty="0">
                <a:solidFill>
                  <a:srgbClr val="000000"/>
                </a:solidFill>
                <a:latin typeface="Meiryo" charset="-128"/>
                <a:ea typeface="Meiryo" charset="-128"/>
                <a:cs typeface="Meiryo" charset="-128"/>
              </a:rPr>
            </a:br>
            <a:r>
              <a:rPr lang="ja-JP" altLang="en-US" sz="1800" b="1" dirty="0">
                <a:solidFill>
                  <a:srgbClr val="009650"/>
                </a:solidFill>
                <a:latin typeface="Meiryo" charset="-128"/>
                <a:ea typeface="Meiryo" charset="-128"/>
                <a:cs typeface="Meiryo" charset="-128"/>
              </a:rPr>
              <a:t>服薬指導</a:t>
            </a:r>
            <a:r>
              <a:rPr lang="en-US" altLang="ja-JP" sz="1200" b="1" dirty="0">
                <a:solidFill>
                  <a:srgbClr val="009650"/>
                </a:solidFill>
                <a:latin typeface="Meiryo" charset="-128"/>
                <a:ea typeface="Meiryo" charset="-128"/>
                <a:cs typeface="Meiryo" charset="-128"/>
              </a:rPr>
              <a:t> </a:t>
            </a:r>
          </a:p>
          <a:p>
            <a:r>
              <a:rPr lang="ja-JP" altLang="en-US" sz="1200" b="1" dirty="0">
                <a:solidFill>
                  <a:srgbClr val="000000"/>
                </a:solidFill>
                <a:latin typeface="Meiryo" charset="-128"/>
                <a:ea typeface="Meiryo" charset="-128"/>
                <a:cs typeface="Meiryo" charset="-128"/>
              </a:rPr>
              <a:t>調剤薬局がオンライン服薬指導</a:t>
            </a:r>
          </a:p>
          <a:p>
            <a:r>
              <a:rPr lang="ja-JP" altLang="en-US" sz="1200" dirty="0">
                <a:solidFill>
                  <a:srgbClr val="000000"/>
                </a:solidFill>
                <a:latin typeface="Meiryo" charset="-128"/>
                <a:ea typeface="Meiryo" charset="-128"/>
                <a:cs typeface="Meiryo" charset="-128"/>
              </a:rPr>
              <a:t>処方箋データを元に調剤薬局が薬を用意し、服薬指導もオンラインで完結。</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クレジットカード決済ができ、</a:t>
            </a:r>
            <a:endParaRPr lang="en-US" altLang="ja-JP" sz="1200" dirty="0">
              <a:solidFill>
                <a:srgbClr val="000000"/>
              </a:solidFill>
              <a:latin typeface="Meiryo" charset="-128"/>
              <a:ea typeface="Meiryo" charset="-128"/>
              <a:cs typeface="Meiryo" charset="-128"/>
            </a:endParaRPr>
          </a:p>
          <a:p>
            <a:r>
              <a:rPr lang="ja-JP" altLang="en-US" sz="1200" dirty="0">
                <a:solidFill>
                  <a:srgbClr val="000000"/>
                </a:solidFill>
                <a:latin typeface="Meiryo" charset="-128"/>
                <a:ea typeface="Meiryo" charset="-128"/>
                <a:cs typeface="Meiryo" charset="-128"/>
              </a:rPr>
              <a:t>薬も登録住所に直接郵送されます。</a:t>
            </a:r>
            <a:endParaRPr lang="ja-JP" altLang="en-US" sz="1200" dirty="0">
              <a:solidFill>
                <a:srgbClr val="000000"/>
              </a:solidFill>
              <a:effectLst/>
              <a:latin typeface="Meiryo" charset="-128"/>
              <a:ea typeface="Meiryo" charset="-128"/>
              <a:cs typeface="Meiryo" charset="-128"/>
            </a:endParaRPr>
          </a:p>
        </p:txBody>
      </p:sp>
      <p:sp>
        <p:nvSpPr>
          <p:cNvPr id="8"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352424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【4】</a:t>
            </a:r>
            <a:r>
              <a:rPr lang="ja-JP" altLang="en-US" sz="2800" dirty="0">
                <a:latin typeface="AoyagiKouzanFontT"/>
                <a:cs typeface="AoyagiKouzanFontT"/>
              </a:rPr>
              <a:t>クレジットカードの登録</a:t>
            </a:r>
            <a:endParaRPr lang="ja-JP" altLang="en-US" sz="2800" dirty="0"/>
          </a:p>
        </p:txBody>
      </p:sp>
      <p:sp>
        <p:nvSpPr>
          <p:cNvPr id="8" name="object 6">
            <a:extLst>
              <a:ext uri="{FF2B5EF4-FFF2-40B4-BE49-F238E27FC236}">
                <a16:creationId xmlns:a16="http://schemas.microsoft.com/office/drawing/2014/main" id="{11D7FA28-D6F3-4E50-81D2-2B905C1CCA23}"/>
              </a:ext>
            </a:extLst>
          </p:cNvPr>
          <p:cNvSpPr txBox="1"/>
          <p:nvPr/>
        </p:nvSpPr>
        <p:spPr>
          <a:xfrm>
            <a:off x="562213" y="1371600"/>
            <a:ext cx="7438787" cy="339902"/>
          </a:xfrm>
          <a:prstGeom prst="rect">
            <a:avLst/>
          </a:prstGeom>
        </p:spPr>
        <p:txBody>
          <a:bodyPr vert="horz" wrap="square" lIns="0" tIns="10860" rIns="0" bIns="0" rtlCol="0">
            <a:spAutoFit/>
          </a:bodyPr>
          <a:lstStyle/>
          <a:p>
            <a:pPr marL="10860" marR="4344" indent="36381">
              <a:lnSpc>
                <a:spcPct val="125000"/>
              </a:lnSpc>
              <a:spcBef>
                <a:spcPts val="85"/>
              </a:spcBef>
            </a:pPr>
            <a:r>
              <a:rPr lang="en-US" altLang="ja-JP" sz="1800" b="1" spc="82" dirty="0">
                <a:solidFill>
                  <a:srgbClr val="009650"/>
                </a:solidFill>
                <a:latin typeface="Meiryo" charset="-128"/>
                <a:ea typeface="Meiryo" charset="-128"/>
                <a:cs typeface="Meiryo" charset="-128"/>
              </a:rPr>
              <a:t>iPhone</a:t>
            </a:r>
            <a:r>
              <a:rPr lang="ja-JP" altLang="en-US" sz="1800" b="1" spc="-34" dirty="0">
                <a:solidFill>
                  <a:srgbClr val="009650"/>
                </a:solidFill>
                <a:latin typeface="Meiryo" charset="-128"/>
                <a:ea typeface="Meiryo" charset="-128"/>
                <a:cs typeface="Meiryo" charset="-128"/>
              </a:rPr>
              <a:t>の</a:t>
            </a:r>
            <a:r>
              <a:rPr lang="ja-JP" altLang="en-US" sz="1800" b="1" dirty="0">
                <a:solidFill>
                  <a:srgbClr val="009650"/>
                </a:solidFill>
                <a:latin typeface="Meiryo" charset="-128"/>
                <a:ea typeface="Meiryo" charset="-128"/>
                <a:cs typeface="Meiryo" charset="-128"/>
              </a:rPr>
              <a:t>場合　</a:t>
            </a:r>
            <a:r>
              <a:rPr lang="ja-JP" altLang="en-US" sz="1800" b="1" dirty="0">
                <a:latin typeface="Meiryo" charset="-128"/>
                <a:ea typeface="Meiryo" charset="-128"/>
                <a:cs typeface="Meiryo" charset="-128"/>
              </a:rPr>
              <a:t>アカウントからクレジットカードの登録をしましょう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006600"/>
            <a:ext cx="1950525" cy="3960000"/>
          </a:xfrm>
          <a:prstGeom prst="rect">
            <a:avLst/>
          </a:prstGeom>
          <a:ln w="9525">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300" y="2006600"/>
            <a:ext cx="1954805" cy="3960000"/>
          </a:xfrm>
          <a:prstGeom prst="rect">
            <a:avLst/>
          </a:prstGeom>
          <a:ln w="9525">
            <a:solidFill>
              <a:schemeClr val="tx1"/>
            </a:solidFill>
          </a:ln>
        </p:spPr>
      </p:pic>
      <p:sp>
        <p:nvSpPr>
          <p:cNvPr id="16" name="object 24">
            <a:extLst>
              <a:ext uri="{FF2B5EF4-FFF2-40B4-BE49-F238E27FC236}">
                <a16:creationId xmlns:a16="http://schemas.microsoft.com/office/drawing/2014/main" id="{70F42EE3-5D96-4D25-AF2B-6ED6B9A7D2D0}"/>
              </a:ext>
            </a:extLst>
          </p:cNvPr>
          <p:cNvSpPr txBox="1"/>
          <p:nvPr/>
        </p:nvSpPr>
        <p:spPr>
          <a:xfrm>
            <a:off x="314212" y="1905000"/>
            <a:ext cx="1980000" cy="1447448"/>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アカウントを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支払い情報</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sz="1800" b="1" dirty="0">
              <a:latin typeface="Meiryo" charset="-128"/>
              <a:ea typeface="Meiryo" charset="-128"/>
              <a:cs typeface="Meiryo" charset="-128"/>
            </a:endParaRPr>
          </a:p>
        </p:txBody>
      </p:sp>
      <p:grpSp>
        <p:nvGrpSpPr>
          <p:cNvPr id="17" name="図形グループ 16"/>
          <p:cNvGrpSpPr/>
          <p:nvPr/>
        </p:nvGrpSpPr>
        <p:grpSpPr>
          <a:xfrm>
            <a:off x="3962400" y="5473700"/>
            <a:ext cx="441147" cy="400110"/>
            <a:chOff x="3501100" y="4812902"/>
            <a:chExt cx="441147" cy="400110"/>
          </a:xfrm>
        </p:grpSpPr>
        <p:sp>
          <p:nvSpPr>
            <p:cNvPr id="18" name="円/楕円 1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0" name="図形グループ 19"/>
          <p:cNvGrpSpPr/>
          <p:nvPr/>
        </p:nvGrpSpPr>
        <p:grpSpPr>
          <a:xfrm>
            <a:off x="5959653" y="3657600"/>
            <a:ext cx="441147" cy="400110"/>
            <a:chOff x="3501100" y="4812902"/>
            <a:chExt cx="441147" cy="400110"/>
          </a:xfrm>
        </p:grpSpPr>
        <p:sp>
          <p:nvSpPr>
            <p:cNvPr id="21" name="円/楕円 2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23" name="図形グループ 22"/>
          <p:cNvGrpSpPr>
            <a:grpSpLocks noChangeAspect="1"/>
          </p:cNvGrpSpPr>
          <p:nvPr/>
        </p:nvGrpSpPr>
        <p:grpSpPr>
          <a:xfrm>
            <a:off x="5245108" y="3119702"/>
            <a:ext cx="579784" cy="557101"/>
            <a:chOff x="2743754" y="4622188"/>
            <a:chExt cx="720000" cy="691832"/>
          </a:xfrm>
        </p:grpSpPr>
        <p:cxnSp>
          <p:nvCxnSpPr>
            <p:cNvPr id="24" name="直線コネクタ 23"/>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352376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015105"/>
            <a:ext cx="1607050" cy="3242695"/>
          </a:xfrm>
          <a:prstGeom prst="rect">
            <a:avLst/>
          </a:prstGeom>
          <a:ln w="9525">
            <a:solidFill>
              <a:schemeClr val="tx1"/>
            </a:solidFill>
          </a:ln>
        </p:spPr>
      </p:pic>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【4】</a:t>
            </a:r>
            <a:r>
              <a:rPr lang="ja-JP" altLang="en-US" sz="2800" dirty="0">
                <a:latin typeface="AoyagiKouzanFontT"/>
                <a:cs typeface="AoyagiKouzanFontT"/>
              </a:rPr>
              <a:t>クレジットカードの登録</a:t>
            </a:r>
            <a:endParaRPr lang="ja-JP" altLang="en-US" sz="2800" dirty="0"/>
          </a:p>
        </p:txBody>
      </p:sp>
      <p:sp>
        <p:nvSpPr>
          <p:cNvPr id="16" name="object 18">
            <a:extLst>
              <a:ext uri="{FF2B5EF4-FFF2-40B4-BE49-F238E27FC236}">
                <a16:creationId xmlns:a16="http://schemas.microsoft.com/office/drawing/2014/main" id="{415F8C2E-76E2-40D0-A270-B8CC62D1DFB7}"/>
              </a:ext>
            </a:extLst>
          </p:cNvPr>
          <p:cNvSpPr txBox="1"/>
          <p:nvPr/>
        </p:nvSpPr>
        <p:spPr>
          <a:xfrm>
            <a:off x="317723" y="1905000"/>
            <a:ext cx="1800000" cy="3464410"/>
          </a:xfrm>
          <a:prstGeom prst="rect">
            <a:avLst/>
          </a:prstGeom>
        </p:spPr>
        <p:txBody>
          <a:bodyPr vert="horz" wrap="square" lIns="0" tIns="12065" rIns="0" bIns="0" rtlCol="0">
            <a:spAutoFit/>
          </a:bodyPr>
          <a:lstStyle/>
          <a:p>
            <a:pPr marL="12700" lvl="0">
              <a:spcBef>
                <a:spcPts val="95"/>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en-US" altLang="ja-JP" sz="1800" b="1" spc="5" dirty="0">
                <a:solidFill>
                  <a:prstClr val="black"/>
                </a:solidFill>
                <a:latin typeface="Meiryo" charset="-128"/>
                <a:ea typeface="Meiryo" charset="-128"/>
                <a:cs typeface="Meiryo" charset="-128"/>
              </a:rPr>
              <a:t>｢</a:t>
            </a:r>
            <a:r>
              <a:rPr lang="ja-JP" altLang="en-US" sz="1800" b="1" spc="5" dirty="0">
                <a:solidFill>
                  <a:prstClr val="black"/>
                </a:solidFill>
                <a:latin typeface="Meiryo" charset="-128"/>
                <a:ea typeface="Meiryo" charset="-128"/>
                <a:cs typeface="Meiryo" charset="-128"/>
              </a:rPr>
              <a:t>クレジット</a:t>
            </a:r>
            <a:endParaRPr lang="en-US" altLang="ja-JP" sz="1800" b="1" spc="5" dirty="0">
              <a:solidFill>
                <a:prstClr val="black"/>
              </a:solidFill>
              <a:latin typeface="Meiryo" charset="-128"/>
              <a:ea typeface="Meiryo" charset="-128"/>
              <a:cs typeface="Meiryo" charset="-128"/>
            </a:endParaRPr>
          </a:p>
          <a:p>
            <a:pPr marL="12700" lvl="0">
              <a:spcBef>
                <a:spcPts val="95"/>
              </a:spcBef>
              <a:tabLst>
                <a:tab pos="352425" algn="l"/>
              </a:tabLst>
            </a:pPr>
            <a:r>
              <a:rPr lang="en-US" altLang="ja-JP" sz="1800" b="1" spc="5" dirty="0">
                <a:solidFill>
                  <a:prstClr val="black"/>
                </a:solidFill>
                <a:latin typeface="Meiryo" charset="-128"/>
                <a:ea typeface="Meiryo" charset="-128"/>
                <a:cs typeface="Meiryo" charset="-128"/>
              </a:rPr>
              <a:t>	</a:t>
            </a:r>
            <a:r>
              <a:rPr lang="ja-JP" altLang="en-US" sz="1800" b="1" spc="5" dirty="0">
                <a:solidFill>
                  <a:prstClr val="black"/>
                </a:solidFill>
                <a:latin typeface="Meiryo" charset="-128"/>
                <a:ea typeface="Meiryo" charset="-128"/>
                <a:cs typeface="Meiryo" charset="-128"/>
              </a:rPr>
              <a:t>カードを</a:t>
            </a:r>
            <a:endParaRPr lang="en-US" altLang="ja-JP" sz="1800" b="1" spc="5" dirty="0">
              <a:solidFill>
                <a:prstClr val="black"/>
              </a:solidFill>
              <a:latin typeface="Meiryo" charset="-128"/>
              <a:ea typeface="Meiryo" charset="-128"/>
              <a:cs typeface="Meiryo" charset="-128"/>
            </a:endParaRPr>
          </a:p>
          <a:p>
            <a:pPr marL="12700" lvl="0">
              <a:spcBef>
                <a:spcPts val="95"/>
              </a:spcBef>
              <a:tabLst>
                <a:tab pos="352425" algn="l"/>
              </a:tabLst>
            </a:pPr>
            <a:r>
              <a:rPr lang="en-US" altLang="ja-JP" sz="1800" b="1" spc="5" dirty="0">
                <a:solidFill>
                  <a:prstClr val="black"/>
                </a:solidFill>
                <a:latin typeface="Meiryo" charset="-128"/>
                <a:ea typeface="Meiryo" charset="-128"/>
                <a:cs typeface="Meiryo" charset="-128"/>
              </a:rPr>
              <a:t>	</a:t>
            </a:r>
            <a:r>
              <a:rPr lang="ja-JP" altLang="en-US" sz="1800" b="1" spc="5" dirty="0">
                <a:solidFill>
                  <a:prstClr val="black"/>
                </a:solidFill>
                <a:latin typeface="Meiryo" charset="-128"/>
                <a:ea typeface="Meiryo" charset="-128"/>
                <a:cs typeface="Meiryo" charset="-128"/>
              </a:rPr>
              <a:t>更新する</a:t>
            </a:r>
            <a:r>
              <a:rPr lang="en-US" altLang="ja-JP" sz="1800" b="1" spc="5" dirty="0">
                <a:solidFill>
                  <a:prstClr val="black"/>
                </a:solidFill>
                <a:latin typeface="Meiryo" charset="-128"/>
                <a:ea typeface="Meiryo" charset="-128"/>
                <a:cs typeface="Meiryo" charset="-128"/>
              </a:rPr>
              <a:t>｣</a:t>
            </a:r>
            <a:r>
              <a:rPr lang="ja-JP" altLang="en-US" sz="1800" b="1" spc="5" dirty="0">
                <a:solidFill>
                  <a:prstClr val="black"/>
                </a:solidFill>
                <a:latin typeface="Meiryo" charset="-128"/>
                <a:ea typeface="Meiryo" charset="-128"/>
                <a:cs typeface="Meiryo" charset="-128"/>
              </a:rPr>
              <a:t>を</a:t>
            </a:r>
            <a:endParaRPr lang="en-US" altLang="ja-JP" sz="1800" b="1" spc="5" dirty="0">
              <a:solidFill>
                <a:prstClr val="black"/>
              </a:solidFill>
              <a:latin typeface="Meiryo" charset="-128"/>
              <a:ea typeface="Meiryo" charset="-128"/>
              <a:cs typeface="Meiryo" charset="-128"/>
            </a:endParaRPr>
          </a:p>
          <a:p>
            <a:pPr marL="12700" lvl="0">
              <a:spcBef>
                <a:spcPts val="95"/>
              </a:spcBef>
              <a:tabLst>
                <a:tab pos="352425" algn="l"/>
              </a:tabLst>
            </a:pPr>
            <a:r>
              <a:rPr lang="en-US" altLang="ja-JP" sz="1800" b="1" spc="5" dirty="0">
                <a:solidFill>
                  <a:prstClr val="black"/>
                </a:solidFill>
                <a:latin typeface="Meiryo" charset="-128"/>
                <a:ea typeface="Meiryo" charset="-128"/>
                <a:cs typeface="Meiryo" charset="-128"/>
              </a:rPr>
              <a:t>	</a:t>
            </a:r>
            <a:r>
              <a:rPr lang="ja-JP" altLang="en-US" sz="1800" b="1" spc="5" dirty="0">
                <a:solidFill>
                  <a:prstClr val="black"/>
                </a:solidFill>
                <a:latin typeface="Meiryo" charset="-128"/>
                <a:ea typeface="Meiryo" charset="-128"/>
                <a:cs typeface="Meiryo" charset="-128"/>
              </a:rPr>
              <a:t>タップ</a:t>
            </a:r>
            <a:endParaRPr lang="en-US" altLang="ja-JP" sz="1800" b="1" spc="5" dirty="0">
              <a:solidFill>
                <a:prstClr val="black"/>
              </a:solidFill>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➋</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カード番号、</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有効期限、</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セキュリティ</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コードを入力</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➌</a:t>
            </a:r>
            <a:r>
              <a:rPr lang="en-US" altLang="ja-JP" sz="1800" b="1" spc="5" dirty="0">
                <a:latin typeface="メイリオ" panose="020B0604030504040204" pitchFamily="50" charset="-128"/>
                <a:ea typeface="メイリオ" panose="020B0604030504040204" pitchFamily="50" charset="-128"/>
                <a:cs typeface="Meiryo" charset="-128"/>
              </a:rPr>
              <a:t>	</a:t>
            </a:r>
            <a:r>
              <a:rPr lang="ja-JP" altLang="en-US" sz="1800" b="1" dirty="0">
                <a:latin typeface="メイリオ" panose="020B0604030504040204" pitchFamily="50" charset="-128"/>
                <a:ea typeface="メイリオ" panose="020B0604030504040204" pitchFamily="50" charset="-128"/>
              </a:rPr>
              <a:t>カード番号と</a:t>
            </a:r>
            <a:endParaRPr lang="en-US" altLang="ja-JP" sz="1800" b="1" dirty="0">
              <a:latin typeface="メイリオ" panose="020B0604030504040204" pitchFamily="50" charset="-128"/>
              <a:ea typeface="メイリオ" panose="020B0604030504040204" pitchFamily="50" charset="-128"/>
            </a:endParaRPr>
          </a:p>
          <a:p>
            <a:pPr marL="12700">
              <a:lnSpc>
                <a:spcPct val="100000"/>
              </a:lnSpc>
              <a:spcBef>
                <a:spcPts val="95"/>
              </a:spcBef>
              <a:tabLst>
                <a:tab pos="352425" algn="l"/>
              </a:tabLst>
            </a:pPr>
            <a:r>
              <a:rPr lang="en-US" altLang="ja-JP" sz="1800" b="1"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有効期限を</a:t>
            </a:r>
            <a:endParaRPr lang="en-US" altLang="ja-JP" sz="1800" b="1" dirty="0">
              <a:latin typeface="メイリオ" panose="020B0604030504040204" pitchFamily="50" charset="-128"/>
              <a:ea typeface="メイリオ" panose="020B0604030504040204" pitchFamily="50" charset="-128"/>
            </a:endParaRPr>
          </a:p>
          <a:p>
            <a:pPr marL="12700">
              <a:lnSpc>
                <a:spcPct val="100000"/>
              </a:lnSpc>
              <a:spcBef>
                <a:spcPts val="95"/>
              </a:spcBef>
              <a:tabLst>
                <a:tab pos="352425" algn="l"/>
              </a:tabLst>
            </a:pPr>
            <a:r>
              <a:rPr lang="en-US" altLang="ja-JP" sz="1800" b="1"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確認</a:t>
            </a:r>
            <a:endParaRPr lang="en-US" altLang="ja-JP" sz="1800" b="1" spc="5" dirty="0">
              <a:latin typeface="メイリオ" panose="020B0604030504040204" pitchFamily="50" charset="-128"/>
              <a:ea typeface="メイリオ" panose="020B0604030504040204" pitchFamily="50" charset="-128"/>
              <a:cs typeface="Meiryo" charset="-128"/>
            </a:endParaRPr>
          </a:p>
        </p:txBody>
      </p:sp>
      <p:sp>
        <p:nvSpPr>
          <p:cNvPr id="44" name="円/楕円 43"/>
          <p:cNvSpPr>
            <a:spLocks noChangeAspect="1"/>
          </p:cNvSpPr>
          <p:nvPr/>
        </p:nvSpPr>
        <p:spPr>
          <a:xfrm>
            <a:off x="5521771" y="16764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F440AF21-2C99-4ADB-AA55-80A2C403C4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8552" y="2002423"/>
            <a:ext cx="1833648" cy="3247544"/>
          </a:xfrm>
          <a:prstGeom prst="rect">
            <a:avLst/>
          </a:prstGeom>
          <a:ln w="9525">
            <a:solidFill>
              <a:schemeClr val="tx1"/>
            </a:solidFill>
          </a:ln>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1708" y="2012607"/>
            <a:ext cx="1888269" cy="3257893"/>
          </a:xfrm>
          <a:prstGeom prst="rect">
            <a:avLst/>
          </a:prstGeom>
          <a:ln w="9525">
            <a:solidFill>
              <a:schemeClr val="tx1"/>
            </a:solidFill>
          </a:ln>
        </p:spPr>
      </p:pic>
      <p:grpSp>
        <p:nvGrpSpPr>
          <p:cNvPr id="26" name="図形グループ 25"/>
          <p:cNvGrpSpPr/>
          <p:nvPr/>
        </p:nvGrpSpPr>
        <p:grpSpPr>
          <a:xfrm>
            <a:off x="1997253" y="4707302"/>
            <a:ext cx="441147" cy="400110"/>
            <a:chOff x="3501100" y="4812902"/>
            <a:chExt cx="441147" cy="400110"/>
          </a:xfrm>
        </p:grpSpPr>
        <p:sp>
          <p:nvSpPr>
            <p:cNvPr id="27" name="円/楕円 2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81" name="図形グループ 80"/>
          <p:cNvGrpSpPr/>
          <p:nvPr/>
        </p:nvGrpSpPr>
        <p:grpSpPr>
          <a:xfrm>
            <a:off x="6416853" y="2571690"/>
            <a:ext cx="441147" cy="400110"/>
            <a:chOff x="3501100" y="4812902"/>
            <a:chExt cx="441147" cy="400110"/>
          </a:xfrm>
        </p:grpSpPr>
        <p:sp>
          <p:nvSpPr>
            <p:cNvPr id="82" name="円/楕円 8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87" name="図形グループ 86"/>
          <p:cNvGrpSpPr>
            <a:grpSpLocks noChangeAspect="1"/>
          </p:cNvGrpSpPr>
          <p:nvPr/>
        </p:nvGrpSpPr>
        <p:grpSpPr>
          <a:xfrm>
            <a:off x="6248400" y="3311685"/>
            <a:ext cx="360000" cy="345915"/>
            <a:chOff x="2743754" y="4622188"/>
            <a:chExt cx="720000" cy="691832"/>
          </a:xfrm>
        </p:grpSpPr>
        <p:cxnSp>
          <p:nvCxnSpPr>
            <p:cNvPr id="88" name="直線コネクタ 87"/>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図形グループ 90"/>
          <p:cNvGrpSpPr>
            <a:grpSpLocks noChangeAspect="1"/>
          </p:cNvGrpSpPr>
          <p:nvPr/>
        </p:nvGrpSpPr>
        <p:grpSpPr>
          <a:xfrm>
            <a:off x="3886200" y="3311685"/>
            <a:ext cx="360000" cy="345915"/>
            <a:chOff x="2743754" y="4622188"/>
            <a:chExt cx="720000" cy="691832"/>
          </a:xfrm>
        </p:grpSpPr>
        <p:cxnSp>
          <p:nvCxnSpPr>
            <p:cNvPr id="92" name="直線コネクタ 91"/>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5" name="正方形/長方形 94"/>
          <p:cNvSpPr/>
          <p:nvPr/>
        </p:nvSpPr>
        <p:spPr>
          <a:xfrm>
            <a:off x="4376400" y="2971800"/>
            <a:ext cx="1764000" cy="10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6" name="図形グループ 95"/>
          <p:cNvGrpSpPr/>
          <p:nvPr/>
        </p:nvGrpSpPr>
        <p:grpSpPr>
          <a:xfrm>
            <a:off x="4114800" y="2800290"/>
            <a:ext cx="441147" cy="400110"/>
            <a:chOff x="3501100" y="4812902"/>
            <a:chExt cx="441147" cy="400110"/>
          </a:xfrm>
        </p:grpSpPr>
        <p:sp>
          <p:nvSpPr>
            <p:cNvPr id="97" name="円/楕円 9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正方形/長方形 97"/>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28"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177393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【5】</a:t>
            </a:r>
            <a:r>
              <a:rPr lang="en-US" altLang="ja-JP" sz="2800" spc="90" dirty="0"/>
              <a:t>CLINICS</a:t>
            </a:r>
            <a:r>
              <a:rPr lang="ja-JP" altLang="en-US" sz="2800" dirty="0">
                <a:latin typeface="AoyagiKouzanFontT"/>
                <a:cs typeface="AoyagiKouzanFontT"/>
              </a:rPr>
              <a:t>で医療機関を探そう</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562213" y="1371600"/>
            <a:ext cx="7438787" cy="357215"/>
          </a:xfrm>
          <a:prstGeom prst="rect">
            <a:avLst/>
          </a:prstGeom>
        </p:spPr>
        <p:txBody>
          <a:bodyPr vert="horz" wrap="square" lIns="0" tIns="10860" rIns="0" bIns="0" rtlCol="0">
            <a:spAutoFit/>
          </a:bodyPr>
          <a:lstStyle/>
          <a:p>
            <a:pPr marL="12700" marR="5080" indent="42545" algn="just">
              <a:lnSpc>
                <a:spcPct val="125000"/>
              </a:lnSpc>
              <a:spcBef>
                <a:spcPts val="100"/>
              </a:spcBef>
            </a:pPr>
            <a:r>
              <a:rPr lang="en-US" altLang="ja-JP" sz="1800" b="1" dirty="0">
                <a:latin typeface="Meiryo" charset="-128"/>
                <a:ea typeface="Meiryo" charset="-128"/>
                <a:cs typeface="Meiryo" charset="-128"/>
              </a:rPr>
              <a:t>CLINICS</a:t>
            </a:r>
            <a:r>
              <a:rPr lang="ja-JP" altLang="en-US" sz="1800" b="1" dirty="0">
                <a:latin typeface="Meiryo" charset="-128"/>
                <a:ea typeface="Meiryo" charset="-128"/>
                <a:cs typeface="Meiryo" charset="-128"/>
              </a:rPr>
              <a:t>で医療機関を探してみましょう</a:t>
            </a:r>
          </a:p>
        </p:txBody>
      </p:sp>
      <p:pic>
        <p:nvPicPr>
          <p:cNvPr id="15" name="図 14">
            <a:extLst>
              <a:ext uri="{FF2B5EF4-FFF2-40B4-BE49-F238E27FC236}">
                <a16:creationId xmlns:a16="http://schemas.microsoft.com/office/drawing/2014/main" id="{12B9802F-3B83-46F8-88EB-077668165D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00" y="2006600"/>
            <a:ext cx="1620000" cy="2880000"/>
          </a:xfrm>
          <a:prstGeom prst="rect">
            <a:avLst/>
          </a:prstGeom>
          <a:ln>
            <a:solidFill>
              <a:schemeClr val="tx1"/>
            </a:solidFill>
          </a:ln>
        </p:spPr>
      </p:pic>
      <p:pic>
        <p:nvPicPr>
          <p:cNvPr id="16" name="図 15">
            <a:extLst>
              <a:ext uri="{FF2B5EF4-FFF2-40B4-BE49-F238E27FC236}">
                <a16:creationId xmlns:a16="http://schemas.microsoft.com/office/drawing/2014/main" id="{6B197F9A-FD3E-4C7D-AAD9-C70BD9772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0" y="2006600"/>
            <a:ext cx="1620000" cy="2879999"/>
          </a:xfrm>
          <a:prstGeom prst="rect">
            <a:avLst/>
          </a:prstGeom>
          <a:ln>
            <a:solidFill>
              <a:schemeClr val="tx1"/>
            </a:solidFill>
          </a:ln>
        </p:spPr>
      </p:pic>
      <p:pic>
        <p:nvPicPr>
          <p:cNvPr id="17" name="図 16">
            <a:extLst>
              <a:ext uri="{FF2B5EF4-FFF2-40B4-BE49-F238E27FC236}">
                <a16:creationId xmlns:a16="http://schemas.microsoft.com/office/drawing/2014/main" id="{DD9A4FF2-F1B9-4709-8EC2-A28665EBBC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3000" y="2006600"/>
            <a:ext cx="1620000" cy="2880000"/>
          </a:xfrm>
          <a:prstGeom prst="rect">
            <a:avLst/>
          </a:prstGeom>
          <a:ln>
            <a:solidFill>
              <a:schemeClr val="tx1"/>
            </a:solidFill>
          </a:ln>
        </p:spPr>
      </p:pic>
      <p:pic>
        <p:nvPicPr>
          <p:cNvPr id="30" name="図 29">
            <a:extLst>
              <a:ext uri="{FF2B5EF4-FFF2-40B4-BE49-F238E27FC236}">
                <a16:creationId xmlns:a16="http://schemas.microsoft.com/office/drawing/2014/main" id="{4F85CC92-CE3C-4D54-B986-4D8713B26B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8800" y="2562746"/>
            <a:ext cx="1620000" cy="2879999"/>
          </a:xfrm>
          <a:prstGeom prst="rect">
            <a:avLst/>
          </a:prstGeom>
          <a:ln>
            <a:solidFill>
              <a:schemeClr val="tx1"/>
            </a:solidFill>
          </a:ln>
        </p:spPr>
      </p:pic>
      <p:sp>
        <p:nvSpPr>
          <p:cNvPr id="36" name="object 24">
            <a:extLst>
              <a:ext uri="{FF2B5EF4-FFF2-40B4-BE49-F238E27FC236}">
                <a16:creationId xmlns:a16="http://schemas.microsoft.com/office/drawing/2014/main" id="{70F42EE3-5D96-4D25-AF2B-6ED6B9A7D2D0}"/>
              </a:ext>
            </a:extLst>
          </p:cNvPr>
          <p:cNvSpPr txBox="1"/>
          <p:nvPr/>
        </p:nvSpPr>
        <p:spPr>
          <a:xfrm>
            <a:off x="314212" y="1905000"/>
            <a:ext cx="2520000" cy="4766946"/>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クリニックを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探す」をタップ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エリアから</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ja-JP" altLang="en-US" sz="1800" b="1" dirty="0">
                <a:latin typeface="Meiryo" charset="-128"/>
                <a:ea typeface="Meiryo" charset="-128"/>
                <a:cs typeface="Meiryo" charset="-128"/>
              </a:rPr>
              <a:t>都道府県を</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選択してタップ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ja-JP" altLang="en-US" sz="1800" b="1" dirty="0">
                <a:latin typeface="Meiryo" charset="-128"/>
                <a:ea typeface="Meiryo" charset="-128"/>
                <a:cs typeface="Meiryo" charset="-128"/>
              </a:rPr>
              <a:t>市町村選択の</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画面が表示</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されるので</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さらに選択して</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p>
          <a:p>
            <a:pPr marL="12700" marR="5080">
              <a:lnSpc>
                <a:spcPct val="107800"/>
              </a:lnSpc>
              <a:spcBef>
                <a:spcPts val="100"/>
              </a:spcBef>
              <a:tabLst>
                <a:tab pos="352425" algn="l"/>
              </a:tabLst>
            </a:pPr>
            <a:endParaRPr lang="ja-JP" altLang="en-US" sz="1800" b="1" dirty="0">
              <a:latin typeface="Meiryo" charset="-128"/>
              <a:ea typeface="Meiryo" charset="-128"/>
              <a:cs typeface="Meiryo" charset="-128"/>
            </a:endParaRPr>
          </a:p>
          <a:p>
            <a:pPr marL="12700" marR="5080">
              <a:lnSpc>
                <a:spcPct val="107800"/>
              </a:lnSpc>
              <a:spcBef>
                <a:spcPts val="100"/>
              </a:spcBef>
              <a:tabLst>
                <a:tab pos="261938" algn="l"/>
              </a:tabLst>
            </a:pPr>
            <a:endParaRPr lang="ja-JP" altLang="en-US" sz="1800" b="1" dirty="0">
              <a:latin typeface="Meiryo" charset="-128"/>
              <a:ea typeface="Meiryo" charset="-128"/>
              <a:cs typeface="Meiryo" charset="-128"/>
            </a:endParaRPr>
          </a:p>
          <a:p>
            <a:pPr marL="12700" marR="5080">
              <a:lnSpc>
                <a:spcPct val="107800"/>
              </a:lnSpc>
              <a:spcBef>
                <a:spcPts val="100"/>
              </a:spcBef>
              <a:tabLst>
                <a:tab pos="261938" algn="l"/>
              </a:tabLst>
            </a:pPr>
            <a:endParaRPr sz="1800" b="1" dirty="0">
              <a:latin typeface="Meiryo" charset="-128"/>
              <a:ea typeface="Meiryo" charset="-128"/>
              <a:cs typeface="Meiryo" charset="-128"/>
            </a:endParaRPr>
          </a:p>
        </p:txBody>
      </p:sp>
      <p:sp>
        <p:nvSpPr>
          <p:cNvPr id="43" name="正方形/長方形 42"/>
          <p:cNvSpPr/>
          <p:nvPr/>
        </p:nvSpPr>
        <p:spPr>
          <a:xfrm>
            <a:off x="2617600" y="3124855"/>
            <a:ext cx="1188000" cy="43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4" name="図形グループ 43"/>
          <p:cNvGrpSpPr/>
          <p:nvPr/>
        </p:nvGrpSpPr>
        <p:grpSpPr>
          <a:xfrm>
            <a:off x="2397359" y="2928145"/>
            <a:ext cx="441146" cy="400110"/>
            <a:chOff x="3501100" y="4812902"/>
            <a:chExt cx="441146" cy="400110"/>
          </a:xfrm>
        </p:grpSpPr>
        <p:sp>
          <p:nvSpPr>
            <p:cNvPr id="45" name="円/楕円 44"/>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a:spLocks/>
            </p:cNvSpPr>
            <p:nvPr/>
          </p:nvSpPr>
          <p:spPr>
            <a:xfrm>
              <a:off x="3501100" y="4812902"/>
              <a:ext cx="441146"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47" name="正方形/長方形 46"/>
          <p:cNvSpPr/>
          <p:nvPr/>
        </p:nvSpPr>
        <p:spPr>
          <a:xfrm>
            <a:off x="4318000" y="3582055"/>
            <a:ext cx="612000" cy="64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図形グループ 47"/>
          <p:cNvGrpSpPr/>
          <p:nvPr/>
        </p:nvGrpSpPr>
        <p:grpSpPr>
          <a:xfrm>
            <a:off x="4105453" y="3385345"/>
            <a:ext cx="441147" cy="400110"/>
            <a:chOff x="3501100" y="4812902"/>
            <a:chExt cx="441147" cy="400110"/>
          </a:xfrm>
        </p:grpSpPr>
        <p:sp>
          <p:nvSpPr>
            <p:cNvPr id="49" name="円/楕円 4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55" name="正方形/長方形 54"/>
          <p:cNvSpPr/>
          <p:nvPr/>
        </p:nvSpPr>
        <p:spPr>
          <a:xfrm>
            <a:off x="6367041" y="3715345"/>
            <a:ext cx="504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6" name="図形グループ 55"/>
          <p:cNvGrpSpPr/>
          <p:nvPr/>
        </p:nvGrpSpPr>
        <p:grpSpPr>
          <a:xfrm>
            <a:off x="6146800" y="3518635"/>
            <a:ext cx="441147" cy="400110"/>
            <a:chOff x="3501100" y="4812902"/>
            <a:chExt cx="441147" cy="400110"/>
          </a:xfrm>
        </p:grpSpPr>
        <p:sp>
          <p:nvSpPr>
            <p:cNvPr id="57" name="円/楕円 5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
        <p:nvSpPr>
          <p:cNvPr id="59" name="正方形/長方形 58"/>
          <p:cNvSpPr/>
          <p:nvPr/>
        </p:nvSpPr>
        <p:spPr>
          <a:xfrm>
            <a:off x="7852600" y="3544657"/>
            <a:ext cx="504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図形グループ 59"/>
          <p:cNvGrpSpPr/>
          <p:nvPr/>
        </p:nvGrpSpPr>
        <p:grpSpPr>
          <a:xfrm>
            <a:off x="7632359" y="3347947"/>
            <a:ext cx="441147" cy="400110"/>
            <a:chOff x="3501100" y="4812902"/>
            <a:chExt cx="441147" cy="400110"/>
          </a:xfrm>
        </p:grpSpPr>
        <p:sp>
          <p:nvSpPr>
            <p:cNvPr id="61" name="円/楕円 6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63" name="図形グループ 62"/>
          <p:cNvGrpSpPr>
            <a:grpSpLocks noChangeAspect="1"/>
          </p:cNvGrpSpPr>
          <p:nvPr/>
        </p:nvGrpSpPr>
        <p:grpSpPr>
          <a:xfrm>
            <a:off x="5786800" y="2928145"/>
            <a:ext cx="360000" cy="345915"/>
            <a:chOff x="2743754" y="4622188"/>
            <a:chExt cx="720000" cy="691832"/>
          </a:xfrm>
        </p:grpSpPr>
        <p:cxnSp>
          <p:nvCxnSpPr>
            <p:cNvPr id="64" name="直線コネクタ 63"/>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7" name="図形グループ 66"/>
          <p:cNvGrpSpPr>
            <a:grpSpLocks noChangeAspect="1"/>
          </p:cNvGrpSpPr>
          <p:nvPr/>
        </p:nvGrpSpPr>
        <p:grpSpPr>
          <a:xfrm>
            <a:off x="3937000" y="2928145"/>
            <a:ext cx="360000" cy="345915"/>
            <a:chOff x="2743754" y="4622188"/>
            <a:chExt cx="720000" cy="691832"/>
          </a:xfrm>
        </p:grpSpPr>
        <p:cxnSp>
          <p:nvCxnSpPr>
            <p:cNvPr id="68" name="直線コネクタ 67"/>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上矢印 70"/>
          <p:cNvSpPr>
            <a:spLocks/>
          </p:cNvSpPr>
          <p:nvPr/>
        </p:nvSpPr>
        <p:spPr>
          <a:xfrm rot="5400000">
            <a:off x="6928600" y="2607145"/>
            <a:ext cx="360000" cy="972000"/>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35"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112462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【5】</a:t>
            </a:r>
            <a:r>
              <a:rPr lang="en-US" altLang="ja-JP" sz="2800" spc="90" dirty="0"/>
              <a:t>CLINICS</a:t>
            </a:r>
            <a:r>
              <a:rPr lang="ja-JP" altLang="en-US" sz="2800" dirty="0">
                <a:latin typeface="AoyagiKouzanFontT"/>
                <a:cs typeface="AoyagiKouzanFontT"/>
              </a:rPr>
              <a:t>で医療機関を探そう</a:t>
            </a:r>
            <a:endParaRPr lang="ja-JP" altLang="en-US" sz="2800" dirty="0"/>
          </a:p>
        </p:txBody>
      </p:sp>
      <p:pic>
        <p:nvPicPr>
          <p:cNvPr id="15" name="図 14">
            <a:extLst>
              <a:ext uri="{FF2B5EF4-FFF2-40B4-BE49-F238E27FC236}">
                <a16:creationId xmlns:a16="http://schemas.microsoft.com/office/drawing/2014/main" id="{A2739473-9E4C-4E85-A31D-36AF46D29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685" y="2006600"/>
            <a:ext cx="2272315" cy="4039671"/>
          </a:xfrm>
          <a:prstGeom prst="rect">
            <a:avLst/>
          </a:prstGeom>
          <a:ln>
            <a:solidFill>
              <a:schemeClr val="tx1"/>
            </a:solidFill>
          </a:ln>
        </p:spPr>
      </p:pic>
      <p:pic>
        <p:nvPicPr>
          <p:cNvPr id="16" name="図 15">
            <a:extLst>
              <a:ext uri="{FF2B5EF4-FFF2-40B4-BE49-F238E27FC236}">
                <a16:creationId xmlns:a16="http://schemas.microsoft.com/office/drawing/2014/main" id="{53F9CC28-C355-4CE8-8E75-5BDACF06B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2085" y="2006600"/>
            <a:ext cx="2272315" cy="4039671"/>
          </a:xfrm>
          <a:prstGeom prst="rect">
            <a:avLst/>
          </a:prstGeom>
          <a:ln>
            <a:solidFill>
              <a:schemeClr val="tx1"/>
            </a:solidFill>
          </a:ln>
        </p:spPr>
      </p:pic>
      <p:sp>
        <p:nvSpPr>
          <p:cNvPr id="22" name="object 24">
            <a:extLst>
              <a:ext uri="{FF2B5EF4-FFF2-40B4-BE49-F238E27FC236}">
                <a16:creationId xmlns:a16="http://schemas.microsoft.com/office/drawing/2014/main" id="{B5FD7AF5-BE29-4B8C-88FD-A71CB3D1BADD}"/>
              </a:ext>
            </a:extLst>
          </p:cNvPr>
          <p:cNvSpPr txBox="1">
            <a:spLocks/>
          </p:cNvSpPr>
          <p:nvPr/>
        </p:nvSpPr>
        <p:spPr>
          <a:xfrm>
            <a:off x="316991" y="1371600"/>
            <a:ext cx="2880000" cy="4886594"/>
          </a:xfrm>
          <a:prstGeom prst="rect">
            <a:avLst/>
          </a:prstGeom>
          <a:noFill/>
        </p:spPr>
        <p:txBody>
          <a:bodyPr vert="horz" wrap="square" lIns="0" tIns="12700" rIns="0" bIns="0" rtlCol="0">
            <a:spAutoFit/>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2700">
              <a:lnSpc>
                <a:spcPct val="100000"/>
              </a:lnSpc>
              <a:spcBef>
                <a:spcPts val="95"/>
              </a:spcBef>
              <a:tabLst>
                <a:tab pos="352425" algn="l"/>
              </a:tabLst>
            </a:pPr>
            <a:r>
              <a:rPr lang="ja-JP" altLang="en-US" sz="2400" b="1" dirty="0">
                <a:solidFill>
                  <a:srgbClr val="009650"/>
                </a:solidFill>
                <a:latin typeface="Meiryo" charset="-128"/>
                <a:ea typeface="Meiryo" charset="-128"/>
                <a:cs typeface="Meiryo" charset="-128"/>
              </a:rPr>
              <a:t>❺</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該当する医療機関を</a:t>
            </a:r>
            <a:endParaRPr lang="en-US" altLang="ja-JP" sz="1800" b="1" dirty="0">
              <a:latin typeface="Meiryo" charset="-128"/>
              <a:ea typeface="Meiryo" charset="-128"/>
              <a:cs typeface="Meiryo" charset="-128"/>
            </a:endParaRPr>
          </a:p>
          <a:p>
            <a:pPr marL="12700">
              <a:lnSpc>
                <a:spcPct val="100000"/>
              </a:lnSpc>
              <a:spcBef>
                <a:spcPts val="9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表示します</a:t>
            </a:r>
          </a:p>
          <a:p>
            <a:pPr marL="12700" marR="5080" defTabSz="914400">
              <a:lnSpc>
                <a:spcPct val="107800"/>
              </a:lnSpc>
              <a:spcBef>
                <a:spcPts val="100"/>
              </a:spcBef>
              <a:tabLst>
                <a:tab pos="352425" algn="l"/>
              </a:tabLst>
            </a:pPr>
            <a:r>
              <a:rPr lang="en-US" altLang="ja-JP" sz="1800" b="1" dirty="0">
                <a:latin typeface="Meiryo" charset="-128"/>
                <a:ea typeface="Meiryo" charset="-128"/>
                <a:cs typeface="Meiryo" charset="-128"/>
              </a:rPr>
              <a:t>	</a:t>
            </a:r>
          </a:p>
          <a:p>
            <a:pPr marL="12700" marR="5080" defTabSz="914400">
              <a:lnSpc>
                <a:spcPct val="107800"/>
              </a:lnSpc>
              <a:spcBef>
                <a:spcPts val="100"/>
              </a:spcBef>
              <a:tabLst>
                <a:tab pos="352425" algn="l"/>
              </a:tabLst>
            </a:pPr>
            <a:r>
              <a:rPr lang="en-US" altLang="ja-JP" sz="1800" b="1" dirty="0">
                <a:solidFill>
                  <a:srgbClr val="009650"/>
                </a:solidFill>
                <a:latin typeface="Meiryo" charset="-128"/>
                <a:ea typeface="Meiryo" charset="-128"/>
                <a:cs typeface="Meiryo" charset="-128"/>
              </a:rPr>
              <a:t>	</a:t>
            </a:r>
            <a:r>
              <a:rPr lang="ja-JP" altLang="en-US" sz="1800" b="1" dirty="0">
                <a:solidFill>
                  <a:srgbClr val="009650"/>
                </a:solidFill>
                <a:latin typeface="Meiryo" charset="-128"/>
                <a:ea typeface="Meiryo" charset="-128"/>
                <a:cs typeface="Meiryo" charset="-128"/>
              </a:rPr>
              <a:t>それ以外の医療機関の</a:t>
            </a:r>
            <a:endParaRPr lang="en-US" altLang="ja-JP" sz="1800" b="1" dirty="0">
              <a:solidFill>
                <a:srgbClr val="009650"/>
              </a:solidFill>
              <a:latin typeface="Meiryo" charset="-128"/>
              <a:ea typeface="Meiryo" charset="-128"/>
              <a:cs typeface="Meiryo" charset="-128"/>
            </a:endParaRPr>
          </a:p>
          <a:p>
            <a:pPr marL="12700" marR="5080" defTabSz="914400">
              <a:lnSpc>
                <a:spcPct val="107800"/>
              </a:lnSpc>
              <a:spcBef>
                <a:spcPts val="100"/>
              </a:spcBef>
              <a:tabLst>
                <a:tab pos="352425" algn="l"/>
              </a:tabLst>
            </a:pPr>
            <a:r>
              <a:rPr lang="en-US" altLang="ja-JP" sz="1800" b="1" dirty="0">
                <a:solidFill>
                  <a:srgbClr val="009650"/>
                </a:solidFill>
                <a:latin typeface="Meiryo" charset="-128"/>
                <a:ea typeface="Meiryo" charset="-128"/>
                <a:cs typeface="Meiryo" charset="-128"/>
              </a:rPr>
              <a:t>	</a:t>
            </a:r>
            <a:r>
              <a:rPr lang="ja-JP" altLang="en-US" sz="1800" b="1" dirty="0">
                <a:solidFill>
                  <a:srgbClr val="009650"/>
                </a:solidFill>
                <a:latin typeface="Meiryo" charset="-128"/>
                <a:ea typeface="Meiryo" charset="-128"/>
                <a:cs typeface="Meiryo" charset="-128"/>
              </a:rPr>
              <a:t>検索方法</a:t>
            </a:r>
          </a:p>
          <a:p>
            <a:pPr marL="12700" marR="5080" defTabSz="914400">
              <a:lnSpc>
                <a:spcPct val="107800"/>
              </a:lnSpc>
              <a:spcBef>
                <a:spcPts val="100"/>
              </a:spcBef>
              <a:tabLst>
                <a:tab pos="352425" algn="l"/>
              </a:tabLst>
            </a:pPr>
            <a:r>
              <a:rPr kumimoji="0" lang="ja-JP" altLang="en-US" sz="2400" b="1" kern="0" dirty="0">
                <a:solidFill>
                  <a:srgbClr val="009650"/>
                </a:solidFill>
                <a:latin typeface="Meiryo" charset="-128"/>
                <a:ea typeface="Meiryo" charset="-128"/>
                <a:cs typeface="Meiryo" charset="-128"/>
              </a:rPr>
              <a:t>❻</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kumimoji="0" lang="ja-JP" altLang="en-US" sz="1800" b="1" kern="0" dirty="0">
                <a:latin typeface="Meiryo" charset="-128"/>
                <a:ea typeface="Meiryo" charset="-128"/>
                <a:cs typeface="Meiryo" charset="-128"/>
              </a:rPr>
              <a:t>現在地から探す」</a:t>
            </a:r>
            <a:endParaRPr kumimoji="0" lang="en-US" altLang="ja-JP" sz="1800" b="1" kern="0"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現在スマホのある付近の</a:t>
            </a:r>
            <a:endParaRPr lang="en-US" altLang="ja-JP" sz="1400"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医療機関を表示します</a:t>
            </a:r>
            <a:endParaRPr lang="en-US" altLang="ja-JP" sz="1400"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❼</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kumimoji="0" lang="en-US" altLang="ja-JP" sz="1800" b="1" kern="0" dirty="0">
                <a:latin typeface="Meiryo" charset="-128"/>
                <a:ea typeface="Meiryo" charset="-128"/>
                <a:cs typeface="Meiryo" charset="-128"/>
              </a:rPr>
              <a:t>QR</a:t>
            </a:r>
            <a:r>
              <a:rPr kumimoji="0" lang="ja-JP" altLang="en-US" sz="1800" b="1" kern="0" dirty="0">
                <a:latin typeface="Meiryo" charset="-128"/>
                <a:ea typeface="Meiryo" charset="-128"/>
                <a:cs typeface="Meiryo" charset="-128"/>
              </a:rPr>
              <a:t>コードで探す」</a:t>
            </a:r>
            <a:endParaRPr kumimoji="0" lang="en-US" altLang="ja-JP" sz="1800" b="1" kern="0"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再診等で医療機関より</a:t>
            </a:r>
            <a:endParaRPr lang="en-US" altLang="ja-JP" sz="1400"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すでに</a:t>
            </a:r>
            <a:r>
              <a:rPr lang="en-US" altLang="ja-JP" sz="1400" dirty="0">
                <a:latin typeface="Meiryo" charset="-128"/>
                <a:ea typeface="Meiryo" charset="-128"/>
                <a:cs typeface="Meiryo" charset="-128"/>
              </a:rPr>
              <a:t>QR</a:t>
            </a:r>
            <a:r>
              <a:rPr lang="ja-JP" altLang="en-US" sz="1400" dirty="0">
                <a:latin typeface="Meiryo" charset="-128"/>
                <a:ea typeface="Meiryo" charset="-128"/>
                <a:cs typeface="Meiryo" charset="-128"/>
              </a:rPr>
              <a:t>コードを</a:t>
            </a:r>
            <a:endParaRPr lang="en-US" altLang="ja-JP" sz="1400"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latin typeface="Meiryo" charset="-128"/>
                <a:ea typeface="Meiryo" charset="-128"/>
                <a:cs typeface="Meiryo" charset="-128"/>
              </a:rPr>
              <a:t>	</a:t>
            </a:r>
            <a:r>
              <a:rPr lang="ja-JP" altLang="en-US" sz="1400" dirty="0">
                <a:latin typeface="Meiryo" charset="-128"/>
                <a:ea typeface="Meiryo" charset="-128"/>
                <a:cs typeface="Meiryo" charset="-128"/>
              </a:rPr>
              <a:t>受け取っている場合</a:t>
            </a:r>
            <a:endParaRPr lang="en-US" altLang="ja-JP" sz="1400" dirty="0">
              <a:latin typeface="Meiryo" charset="-128"/>
              <a:ea typeface="Meiryo" charset="-128"/>
              <a:cs typeface="Meiryo" charset="-128"/>
            </a:endParaRPr>
          </a:p>
          <a:p>
            <a:pPr marL="12700" marR="5080">
              <a:lnSpc>
                <a:spcPct val="107800"/>
              </a:lnSpc>
              <a:spcBef>
                <a:spcPts val="100"/>
              </a:spcBef>
              <a:tabLst>
                <a:tab pos="352425" algn="l"/>
              </a:tabLst>
            </a:pPr>
            <a:r>
              <a:rPr lang="ja-JP" altLang="en-US" sz="1400" dirty="0">
                <a:solidFill>
                  <a:srgbClr val="009650"/>
                </a:solidFill>
                <a:latin typeface="Meiryo" charset="-128"/>
                <a:ea typeface="Meiryo" charset="-128"/>
                <a:cs typeface="Meiryo" charset="-128"/>
              </a:rPr>
              <a:t>＊</a:t>
            </a:r>
            <a:r>
              <a:rPr lang="en-US" altLang="ja-JP" sz="1400" dirty="0">
                <a:solidFill>
                  <a:srgbClr val="009650"/>
                </a:solidFill>
                <a:latin typeface="Meiryo" charset="-128"/>
                <a:ea typeface="Meiryo" charset="-128"/>
                <a:cs typeface="Meiryo" charset="-128"/>
              </a:rPr>
              <a:t>	</a:t>
            </a:r>
            <a:r>
              <a:rPr lang="ja-JP" altLang="en-US" sz="1400" dirty="0">
                <a:solidFill>
                  <a:srgbClr val="009650"/>
                </a:solidFill>
                <a:latin typeface="Meiryo" charset="-128"/>
                <a:ea typeface="Meiryo" charset="-128"/>
                <a:cs typeface="Meiryo" charset="-128"/>
              </a:rPr>
              <a:t>その他、</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診療科から</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a:t>
            </a:r>
            <a:endParaRPr lang="en-US" altLang="ja-JP" sz="1400" dirty="0">
              <a:solidFill>
                <a:srgbClr val="009650"/>
              </a:solidFill>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solidFill>
                  <a:srgbClr val="009650"/>
                </a:solidFill>
                <a:latin typeface="Meiryo" charset="-128"/>
                <a:ea typeface="Meiryo" charset="-128"/>
                <a:cs typeface="Meiryo" charset="-128"/>
              </a:rPr>
              <a:t>	｢</a:t>
            </a:r>
            <a:r>
              <a:rPr lang="ja-JP" altLang="en-US" sz="1400" dirty="0">
                <a:solidFill>
                  <a:srgbClr val="009650"/>
                </a:solidFill>
                <a:latin typeface="Meiryo" charset="-128"/>
                <a:ea typeface="Meiryo" charset="-128"/>
                <a:cs typeface="Meiryo" charset="-128"/>
              </a:rPr>
              <a:t>特徴から</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土日診療</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a:t>
            </a:r>
            <a:endParaRPr lang="en-US" altLang="ja-JP" sz="1400" dirty="0">
              <a:solidFill>
                <a:srgbClr val="009650"/>
              </a:solidFill>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solidFill>
                  <a:srgbClr val="009650"/>
                </a:solidFill>
                <a:latin typeface="Meiryo" charset="-128"/>
                <a:ea typeface="Meiryo" charset="-128"/>
                <a:cs typeface="Meiryo" charset="-128"/>
              </a:rPr>
              <a:t>	｢</a:t>
            </a:r>
            <a:r>
              <a:rPr lang="ja-JP" altLang="en-US" sz="1400" dirty="0">
                <a:solidFill>
                  <a:srgbClr val="009650"/>
                </a:solidFill>
                <a:latin typeface="Meiryo" charset="-128"/>
                <a:ea typeface="Meiryo" charset="-128"/>
                <a:cs typeface="Meiryo" charset="-128"/>
              </a:rPr>
              <a:t>１８時以降診療ＯＫ</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a:t>
            </a:r>
            <a:endParaRPr lang="en-US" altLang="ja-JP" sz="1400" dirty="0">
              <a:solidFill>
                <a:srgbClr val="009650"/>
              </a:solidFill>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solidFill>
                  <a:srgbClr val="009650"/>
                </a:solidFill>
                <a:latin typeface="Meiryo" charset="-128"/>
                <a:ea typeface="Meiryo" charset="-128"/>
                <a:cs typeface="Meiryo" charset="-128"/>
              </a:rPr>
              <a:t>	｢</a:t>
            </a:r>
            <a:r>
              <a:rPr lang="ja-JP" altLang="en-US" sz="1400" dirty="0">
                <a:solidFill>
                  <a:srgbClr val="009650"/>
                </a:solidFill>
                <a:latin typeface="Meiryo" charset="-128"/>
                <a:ea typeface="Meiryo" charset="-128"/>
                <a:cs typeface="Meiryo" charset="-128"/>
              </a:rPr>
              <a:t>初診オンライン診療可</a:t>
            </a:r>
            <a:r>
              <a:rPr lang="en-US" altLang="ja-JP" sz="1400" dirty="0">
                <a:solidFill>
                  <a:srgbClr val="009650"/>
                </a:solidFill>
                <a:latin typeface="Meiryo" charset="-128"/>
                <a:ea typeface="Meiryo" charset="-128"/>
                <a:cs typeface="Meiryo" charset="-128"/>
              </a:rPr>
              <a:t>｣</a:t>
            </a:r>
            <a:r>
              <a:rPr lang="ja-JP" altLang="en-US" sz="1400" dirty="0">
                <a:solidFill>
                  <a:srgbClr val="009650"/>
                </a:solidFill>
                <a:latin typeface="Meiryo" charset="-128"/>
                <a:ea typeface="Meiryo" charset="-128"/>
                <a:cs typeface="Meiryo" charset="-128"/>
              </a:rPr>
              <a:t>等で</a:t>
            </a:r>
            <a:endParaRPr lang="en-US" altLang="ja-JP" sz="1400" dirty="0">
              <a:solidFill>
                <a:srgbClr val="009650"/>
              </a:solidFill>
              <a:latin typeface="Meiryo" charset="-128"/>
              <a:ea typeface="Meiryo" charset="-128"/>
              <a:cs typeface="Meiryo" charset="-128"/>
            </a:endParaRPr>
          </a:p>
          <a:p>
            <a:pPr marL="12700" marR="5080">
              <a:lnSpc>
                <a:spcPct val="107800"/>
              </a:lnSpc>
              <a:spcBef>
                <a:spcPts val="100"/>
              </a:spcBef>
              <a:tabLst>
                <a:tab pos="352425" algn="l"/>
              </a:tabLst>
            </a:pPr>
            <a:r>
              <a:rPr lang="en-US" altLang="ja-JP" sz="1400" dirty="0">
                <a:solidFill>
                  <a:srgbClr val="009650"/>
                </a:solidFill>
                <a:latin typeface="Meiryo" charset="-128"/>
                <a:ea typeface="Meiryo" charset="-128"/>
                <a:cs typeface="Meiryo" charset="-128"/>
              </a:rPr>
              <a:t>	</a:t>
            </a:r>
            <a:r>
              <a:rPr lang="ja-JP" altLang="en-US" sz="1400" dirty="0">
                <a:solidFill>
                  <a:srgbClr val="009650"/>
                </a:solidFill>
                <a:latin typeface="Meiryo" charset="-128"/>
                <a:ea typeface="Meiryo" charset="-128"/>
                <a:cs typeface="Meiryo" charset="-128"/>
              </a:rPr>
              <a:t>検索が可能です。</a:t>
            </a:r>
            <a:endParaRPr kumimoji="0" lang="ja-JP" altLang="en-US" sz="1800" b="1" kern="0" dirty="0">
              <a:solidFill>
                <a:srgbClr val="009650"/>
              </a:solidFill>
              <a:latin typeface="Meiryo" charset="-128"/>
              <a:ea typeface="Meiryo" charset="-128"/>
              <a:cs typeface="Meiryo" charset="-128"/>
            </a:endParaRPr>
          </a:p>
        </p:txBody>
      </p:sp>
      <p:grpSp>
        <p:nvGrpSpPr>
          <p:cNvPr id="29" name="図形グループ 28"/>
          <p:cNvGrpSpPr/>
          <p:nvPr/>
        </p:nvGrpSpPr>
        <p:grpSpPr>
          <a:xfrm>
            <a:off x="3200400" y="1835090"/>
            <a:ext cx="441147" cy="400110"/>
            <a:chOff x="3501100" y="4812902"/>
            <a:chExt cx="441147" cy="400110"/>
          </a:xfrm>
        </p:grpSpPr>
        <p:sp>
          <p:nvSpPr>
            <p:cNvPr id="30" name="円/楕円 29"/>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
        <p:nvSpPr>
          <p:cNvPr id="36" name="正方形/長方形 35"/>
          <p:cNvSpPr/>
          <p:nvPr/>
        </p:nvSpPr>
        <p:spPr>
          <a:xfrm>
            <a:off x="7541400" y="3498710"/>
            <a:ext cx="900000" cy="64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7" name="図形グループ 36"/>
          <p:cNvGrpSpPr/>
          <p:nvPr/>
        </p:nvGrpSpPr>
        <p:grpSpPr>
          <a:xfrm>
            <a:off x="7328853" y="3302000"/>
            <a:ext cx="441147" cy="400110"/>
            <a:chOff x="3501100" y="4812902"/>
            <a:chExt cx="441147" cy="400110"/>
          </a:xfrm>
        </p:grpSpPr>
        <p:sp>
          <p:nvSpPr>
            <p:cNvPr id="38" name="円/楕円 3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❼</a:t>
              </a:r>
              <a:endParaRPr lang="en-US" altLang="ja-JP" sz="2000" b="1" dirty="0">
                <a:solidFill>
                  <a:srgbClr val="009650"/>
                </a:solidFill>
                <a:latin typeface="Meiryo" charset="-128"/>
                <a:ea typeface="Meiryo" charset="-128"/>
                <a:cs typeface="Meiryo" charset="-128"/>
              </a:endParaRPr>
            </a:p>
          </p:txBody>
        </p:sp>
      </p:grpSp>
      <p:sp>
        <p:nvSpPr>
          <p:cNvPr id="40" name="正方形/長方形 39"/>
          <p:cNvSpPr/>
          <p:nvPr/>
        </p:nvSpPr>
        <p:spPr>
          <a:xfrm>
            <a:off x="6384747" y="3498710"/>
            <a:ext cx="900000" cy="64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図形グループ 40"/>
          <p:cNvGrpSpPr/>
          <p:nvPr/>
        </p:nvGrpSpPr>
        <p:grpSpPr>
          <a:xfrm>
            <a:off x="6172200" y="3302000"/>
            <a:ext cx="441147" cy="400110"/>
            <a:chOff x="3501100" y="4812902"/>
            <a:chExt cx="441147" cy="400110"/>
          </a:xfrm>
        </p:grpSpPr>
        <p:sp>
          <p:nvSpPr>
            <p:cNvPr id="42" name="円/楕円 4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cxnSp>
        <p:nvCxnSpPr>
          <p:cNvPr id="18" name="直線コネクタ 17">
            <a:extLst>
              <a:ext uri="{FF2B5EF4-FFF2-40B4-BE49-F238E27FC236}">
                <a16:creationId xmlns:a16="http://schemas.microsoft.com/office/drawing/2014/main" id="{C4609F13-AAC9-4D4C-A244-2D5E541ED2CF}"/>
              </a:ext>
            </a:extLst>
          </p:cNvPr>
          <p:cNvCxnSpPr/>
          <p:nvPr/>
        </p:nvCxnSpPr>
        <p:spPr>
          <a:xfrm>
            <a:off x="6019800" y="1270000"/>
            <a:ext cx="0" cy="5220000"/>
          </a:xfrm>
          <a:prstGeom prst="line">
            <a:avLst/>
          </a:prstGeom>
          <a:ln w="19050">
            <a:solidFill>
              <a:srgbClr val="009650"/>
            </a:solidFill>
            <a:prstDash val="solid"/>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192932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【6】</a:t>
            </a:r>
            <a:r>
              <a:rPr lang="ja-JP" altLang="en-US" sz="2800" dirty="0">
                <a:latin typeface="AoyagiKouzanFontT"/>
                <a:cs typeface="AoyagiKouzanFontT"/>
              </a:rPr>
              <a:t>医療機関に予約をする</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607933" y="1435608"/>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受診したい医療機関に予約をしましょう</a:t>
            </a:r>
          </a:p>
        </p:txBody>
      </p:sp>
      <p:pic>
        <p:nvPicPr>
          <p:cNvPr id="10" name="図 9">
            <a:extLst>
              <a:ext uri="{FF2B5EF4-FFF2-40B4-BE49-F238E27FC236}">
                <a16:creationId xmlns:a16="http://schemas.microsoft.com/office/drawing/2014/main" id="{8D065505-CDD9-4D97-B18D-8BCB4826A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000" y="2019300"/>
            <a:ext cx="1620000" cy="2882250"/>
          </a:xfrm>
          <a:prstGeom prst="rect">
            <a:avLst/>
          </a:prstGeom>
          <a:ln>
            <a:solidFill>
              <a:schemeClr val="tx1"/>
            </a:solidFill>
          </a:ln>
        </p:spPr>
      </p:pic>
      <p:pic>
        <p:nvPicPr>
          <p:cNvPr id="16" name="図 15">
            <a:extLst>
              <a:ext uri="{FF2B5EF4-FFF2-40B4-BE49-F238E27FC236}">
                <a16:creationId xmlns:a16="http://schemas.microsoft.com/office/drawing/2014/main" id="{6654DDD3-20A6-42D9-AE83-3DB5F3D54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9600" y="2019300"/>
            <a:ext cx="1620000" cy="2879999"/>
          </a:xfrm>
          <a:prstGeom prst="rect">
            <a:avLst/>
          </a:prstGeom>
          <a:ln>
            <a:solidFill>
              <a:schemeClr val="tx1"/>
            </a:solidFill>
          </a:ln>
        </p:spPr>
      </p:pic>
      <p:pic>
        <p:nvPicPr>
          <p:cNvPr id="17" name="図 16">
            <a:extLst>
              <a:ext uri="{FF2B5EF4-FFF2-40B4-BE49-F238E27FC236}">
                <a16:creationId xmlns:a16="http://schemas.microsoft.com/office/drawing/2014/main" id="{9AB4B556-AB90-4003-8231-308975528C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400" y="2019300"/>
            <a:ext cx="1620000" cy="2879999"/>
          </a:xfrm>
          <a:prstGeom prst="rect">
            <a:avLst/>
          </a:prstGeom>
          <a:ln>
            <a:solidFill>
              <a:schemeClr val="tx1"/>
            </a:solidFill>
          </a:ln>
        </p:spPr>
      </p:pic>
      <p:sp>
        <p:nvSpPr>
          <p:cNvPr id="2" name="正方形/長方形 1"/>
          <p:cNvSpPr/>
          <p:nvPr/>
        </p:nvSpPr>
        <p:spPr>
          <a:xfrm>
            <a:off x="223200" y="1828800"/>
            <a:ext cx="2520000" cy="4122732"/>
          </a:xfrm>
          <a:prstGeom prst="rect">
            <a:avLst/>
          </a:prstGeom>
        </p:spPr>
        <p:txBody>
          <a:bodyPr>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予約したい</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医療機関の</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横にある</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アイコンをタップ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下から上に</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画面をスクロール</a:t>
            </a: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予約したい</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診療メニューを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診察予約をする</a:t>
            </a:r>
            <a:r>
              <a:rPr lang="en-US" altLang="ja-JP" sz="1800" b="1" dirty="0">
                <a:latin typeface="Meiryo" charset="-128"/>
                <a:ea typeface="Meiryo" charset="-128"/>
                <a:cs typeface="Meiryo" charset="-128"/>
              </a:rPr>
              <a:t>｣</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をタツプ</a:t>
            </a:r>
          </a:p>
          <a:p>
            <a:pPr marL="12700" marR="5080">
              <a:lnSpc>
                <a:spcPct val="107800"/>
              </a:lnSpc>
              <a:spcBef>
                <a:spcPts val="100"/>
              </a:spcBef>
              <a:tabLst>
                <a:tab pos="352425" algn="l"/>
              </a:tabLst>
            </a:pPr>
            <a:endParaRPr lang="ja-JP" altLang="en-US" sz="1800" b="1" dirty="0">
              <a:latin typeface="Meiryo" charset="-128"/>
              <a:ea typeface="Meiryo" charset="-128"/>
              <a:cs typeface="Meiryo" charset="-128"/>
            </a:endParaRPr>
          </a:p>
        </p:txBody>
      </p:sp>
      <p:sp>
        <p:nvSpPr>
          <p:cNvPr id="36" name="正方形/長方形 35"/>
          <p:cNvSpPr/>
          <p:nvPr/>
        </p:nvSpPr>
        <p:spPr>
          <a:xfrm>
            <a:off x="4112565" y="2865150"/>
            <a:ext cx="360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7" name="図形グループ 36"/>
          <p:cNvGrpSpPr/>
          <p:nvPr/>
        </p:nvGrpSpPr>
        <p:grpSpPr>
          <a:xfrm>
            <a:off x="3886200" y="2687252"/>
            <a:ext cx="441147" cy="400110"/>
            <a:chOff x="3501100" y="4812902"/>
            <a:chExt cx="441147" cy="400110"/>
          </a:xfrm>
        </p:grpSpPr>
        <p:sp>
          <p:nvSpPr>
            <p:cNvPr id="38" name="円/楕円 3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40" name="正方形/長方形 39"/>
          <p:cNvSpPr/>
          <p:nvPr/>
        </p:nvSpPr>
        <p:spPr>
          <a:xfrm>
            <a:off x="7693800" y="4329750"/>
            <a:ext cx="720000" cy="25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図形グループ 40"/>
          <p:cNvGrpSpPr/>
          <p:nvPr/>
        </p:nvGrpSpPr>
        <p:grpSpPr>
          <a:xfrm>
            <a:off x="7481253" y="4133040"/>
            <a:ext cx="441147" cy="400110"/>
            <a:chOff x="3501100" y="4812902"/>
            <a:chExt cx="441147" cy="400110"/>
          </a:xfrm>
        </p:grpSpPr>
        <p:sp>
          <p:nvSpPr>
            <p:cNvPr id="42" name="円/楕円 4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
        <p:nvSpPr>
          <p:cNvPr id="44" name="上矢印 43"/>
          <p:cNvSpPr/>
          <p:nvPr/>
        </p:nvSpPr>
        <p:spPr>
          <a:xfrm>
            <a:off x="5845098" y="2767950"/>
            <a:ext cx="631902" cy="1811843"/>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45" name="図形グループ 44"/>
          <p:cNvGrpSpPr/>
          <p:nvPr/>
        </p:nvGrpSpPr>
        <p:grpSpPr>
          <a:xfrm>
            <a:off x="5807253" y="4044240"/>
            <a:ext cx="441147" cy="400110"/>
            <a:chOff x="3501100" y="4812902"/>
            <a:chExt cx="441147" cy="400110"/>
          </a:xfrm>
        </p:grpSpPr>
        <p:sp>
          <p:nvSpPr>
            <p:cNvPr id="46" name="円/楕円 45"/>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8" name="図形グループ 47"/>
          <p:cNvGrpSpPr>
            <a:grpSpLocks noChangeAspect="1"/>
          </p:cNvGrpSpPr>
          <p:nvPr/>
        </p:nvGrpSpPr>
        <p:grpSpPr>
          <a:xfrm>
            <a:off x="6498000" y="3336435"/>
            <a:ext cx="360000" cy="345915"/>
            <a:chOff x="2743754" y="4622188"/>
            <a:chExt cx="720000" cy="691832"/>
          </a:xfrm>
        </p:grpSpPr>
        <p:cxnSp>
          <p:nvCxnSpPr>
            <p:cNvPr id="49" name="直線コネクタ 48"/>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図形グループ 51"/>
          <p:cNvGrpSpPr>
            <a:grpSpLocks noChangeAspect="1"/>
          </p:cNvGrpSpPr>
          <p:nvPr/>
        </p:nvGrpSpPr>
        <p:grpSpPr>
          <a:xfrm>
            <a:off x="4440600" y="3336435"/>
            <a:ext cx="360000" cy="345915"/>
            <a:chOff x="2743754" y="4622188"/>
            <a:chExt cx="720000" cy="691832"/>
          </a:xfrm>
        </p:grpSpPr>
        <p:cxnSp>
          <p:nvCxnSpPr>
            <p:cNvPr id="53" name="直線コネクタ 52"/>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47417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【6】</a:t>
            </a:r>
            <a:r>
              <a:rPr lang="ja-JP" altLang="en-US" sz="2800" dirty="0">
                <a:latin typeface="AoyagiKouzanFontT"/>
                <a:cs typeface="AoyagiKouzanFontT"/>
              </a:rPr>
              <a:t>医療機関に予約をする</a:t>
            </a:r>
            <a:endParaRPr lang="ja-JP" altLang="en-US" sz="2800" dirty="0"/>
          </a:p>
        </p:txBody>
      </p:sp>
      <p:pic>
        <p:nvPicPr>
          <p:cNvPr id="16" name="図 15">
            <a:extLst>
              <a:ext uri="{FF2B5EF4-FFF2-40B4-BE49-F238E27FC236}">
                <a16:creationId xmlns:a16="http://schemas.microsoft.com/office/drawing/2014/main" id="{5B3A04E1-FB78-45A6-8F4A-05C3B0DCA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400" y="2005942"/>
            <a:ext cx="1620000" cy="2880001"/>
          </a:xfrm>
          <a:prstGeom prst="rect">
            <a:avLst/>
          </a:prstGeom>
          <a:ln>
            <a:solidFill>
              <a:schemeClr val="tx1"/>
            </a:solidFill>
          </a:ln>
        </p:spPr>
      </p:pic>
      <p:pic>
        <p:nvPicPr>
          <p:cNvPr id="17" name="図 16">
            <a:extLst>
              <a:ext uri="{FF2B5EF4-FFF2-40B4-BE49-F238E27FC236}">
                <a16:creationId xmlns:a16="http://schemas.microsoft.com/office/drawing/2014/main" id="{89F13BAF-29BE-4AF5-9DF4-005A8E2F3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136" y="2005942"/>
            <a:ext cx="1620000" cy="2880000"/>
          </a:xfrm>
          <a:prstGeom prst="rect">
            <a:avLst/>
          </a:prstGeom>
          <a:ln>
            <a:solidFill>
              <a:schemeClr val="tx1"/>
            </a:solidFill>
          </a:ln>
        </p:spPr>
      </p:pic>
      <p:pic>
        <p:nvPicPr>
          <p:cNvPr id="18" name="図 17">
            <a:extLst>
              <a:ext uri="{FF2B5EF4-FFF2-40B4-BE49-F238E27FC236}">
                <a16:creationId xmlns:a16="http://schemas.microsoft.com/office/drawing/2014/main" id="{0E70BE91-1422-4CD7-9741-36077CE2ED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3544" y="2005942"/>
            <a:ext cx="1620000" cy="2880002"/>
          </a:xfrm>
          <a:prstGeom prst="rect">
            <a:avLst/>
          </a:prstGeom>
          <a:ln>
            <a:solidFill>
              <a:schemeClr val="tx1"/>
            </a:solidFill>
          </a:ln>
        </p:spPr>
      </p:pic>
      <p:sp>
        <p:nvSpPr>
          <p:cNvPr id="26" name="object 16">
            <a:extLst>
              <a:ext uri="{FF2B5EF4-FFF2-40B4-BE49-F238E27FC236}">
                <a16:creationId xmlns:a16="http://schemas.microsoft.com/office/drawing/2014/main" id="{DCFE2DD0-6215-42C6-8398-940B65899D22}"/>
              </a:ext>
            </a:extLst>
          </p:cNvPr>
          <p:cNvSpPr txBox="1"/>
          <p:nvPr/>
        </p:nvSpPr>
        <p:spPr>
          <a:xfrm>
            <a:off x="306259" y="1916018"/>
            <a:ext cx="2520000" cy="2274982"/>
          </a:xfrm>
          <a:prstGeom prst="rect">
            <a:avLst/>
          </a:prstGeom>
        </p:spPr>
        <p:txBody>
          <a:bodyPr vert="horz" wrap="square" lIns="0" tIns="12700" rIns="0" bIns="0" rtlCol="0">
            <a:spAutoFit/>
          </a:bodyPr>
          <a:lstStyle/>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次へ</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en-US" altLang="ja-JP" sz="1800" b="1" spc="-5" dirty="0">
              <a:latin typeface="Meiryo" charset="-128"/>
              <a:ea typeface="Meiryo" charset="-128"/>
              <a:cs typeface="Meiryo" charset="-128"/>
            </a:endParaRPr>
          </a:p>
          <a:p>
            <a:pPr marL="12700">
              <a:lnSpc>
                <a:spcPct val="100000"/>
              </a:lnSpc>
              <a:spcBef>
                <a:spcPts val="100"/>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診療メニューを</a:t>
            </a:r>
            <a:endParaRPr lang="en-US" altLang="ja-JP" sz="1400" spc="-5" dirty="0">
              <a:latin typeface="Meiryo" charset="-128"/>
              <a:ea typeface="Meiryo" charset="-128"/>
              <a:cs typeface="Meiryo" charset="-128"/>
            </a:endParaRPr>
          </a:p>
          <a:p>
            <a:pPr marL="12700">
              <a:lnSpc>
                <a:spcPct val="100000"/>
              </a:lnSpc>
              <a:spcBef>
                <a:spcPts val="100"/>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確認してください</a:t>
            </a:r>
            <a:endParaRPr lang="en-US" altLang="ja-JP" sz="1400" spc="-5"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❺</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次へ</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en-US" altLang="ja-JP" sz="1800" b="1" spc="-5" dirty="0">
              <a:latin typeface="Meiryo" charset="-128"/>
              <a:ea typeface="Meiryo" charset="-128"/>
              <a:cs typeface="Meiryo" charset="-128"/>
            </a:endParaRPr>
          </a:p>
          <a:p>
            <a:pPr marL="12700">
              <a:lnSpc>
                <a:spcPct val="100000"/>
              </a:lnSpc>
              <a:spcBef>
                <a:spcPts val="100"/>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初めて受診する人は</a:t>
            </a:r>
          </a:p>
          <a:p>
            <a:pPr marL="12700">
              <a:lnSpc>
                <a:spcPct val="100000"/>
              </a:lnSpc>
              <a:spcBef>
                <a:spcPts val="100"/>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受け取っていない</a:t>
            </a:r>
            <a:r>
              <a:rPr lang="en-US" altLang="ja-JP" sz="1400" spc="-5" dirty="0">
                <a:latin typeface="Meiryo" charset="-128"/>
                <a:ea typeface="Meiryo" charset="-128"/>
                <a:cs typeface="Meiryo" charset="-128"/>
              </a:rPr>
              <a:t>｣</a:t>
            </a:r>
            <a:r>
              <a:rPr lang="ja-JP" altLang="en-US" sz="1400" spc="-5" dirty="0">
                <a:latin typeface="Meiryo" charset="-128"/>
                <a:ea typeface="Meiryo" charset="-128"/>
                <a:cs typeface="Meiryo" charset="-128"/>
              </a:rPr>
              <a:t>を</a:t>
            </a:r>
            <a:endParaRPr lang="en-US" altLang="ja-JP" sz="1400" spc="-5" dirty="0">
              <a:latin typeface="Meiryo" charset="-128"/>
              <a:ea typeface="Meiryo" charset="-128"/>
              <a:cs typeface="Meiryo" charset="-128"/>
            </a:endParaRPr>
          </a:p>
          <a:p>
            <a:pPr marL="12700">
              <a:lnSpc>
                <a:spcPct val="100000"/>
              </a:lnSpc>
              <a:spcBef>
                <a:spcPts val="100"/>
              </a:spcBef>
              <a:tabLst>
                <a:tab pos="352425" algn="l"/>
              </a:tabLst>
            </a:pPr>
            <a:r>
              <a:rPr lang="en-US" altLang="ja-JP" sz="1400" spc="-5" dirty="0">
                <a:latin typeface="Meiryo" charset="-128"/>
                <a:ea typeface="Meiryo" charset="-128"/>
                <a:cs typeface="Meiryo" charset="-128"/>
              </a:rPr>
              <a:t>	</a:t>
            </a:r>
            <a:r>
              <a:rPr lang="ja-JP" altLang="en-US" sz="1400" spc="-5" dirty="0">
                <a:latin typeface="Meiryo" charset="-128"/>
                <a:ea typeface="Meiryo" charset="-128"/>
                <a:cs typeface="Meiryo" charset="-128"/>
              </a:rPr>
              <a:t>選択してください</a:t>
            </a:r>
            <a:endParaRPr lang="ja-JP" altLang="en-US" sz="1400"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❻</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次へ</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sz="1800" b="1" dirty="0">
              <a:latin typeface="Meiryo" charset="-128"/>
              <a:ea typeface="Meiryo" charset="-128"/>
              <a:cs typeface="Meiryo" charset="-128"/>
            </a:endParaRPr>
          </a:p>
        </p:txBody>
      </p:sp>
      <p:sp>
        <p:nvSpPr>
          <p:cNvPr id="36" name="正方形/長方形 35"/>
          <p:cNvSpPr/>
          <p:nvPr/>
        </p:nvSpPr>
        <p:spPr>
          <a:xfrm>
            <a:off x="2754579" y="4284078"/>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7" name="図形グループ 36"/>
          <p:cNvGrpSpPr/>
          <p:nvPr/>
        </p:nvGrpSpPr>
        <p:grpSpPr>
          <a:xfrm>
            <a:off x="2542032" y="4087368"/>
            <a:ext cx="441147" cy="400110"/>
            <a:chOff x="3501100" y="4812902"/>
            <a:chExt cx="441147" cy="400110"/>
          </a:xfrm>
        </p:grpSpPr>
        <p:sp>
          <p:nvSpPr>
            <p:cNvPr id="38" name="円/楕円 3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40" name="正方形/長方形 39"/>
          <p:cNvSpPr/>
          <p:nvPr/>
        </p:nvSpPr>
        <p:spPr>
          <a:xfrm>
            <a:off x="4833315" y="4287126"/>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図形グループ 40"/>
          <p:cNvGrpSpPr/>
          <p:nvPr/>
        </p:nvGrpSpPr>
        <p:grpSpPr>
          <a:xfrm>
            <a:off x="4620768" y="4090416"/>
            <a:ext cx="441147" cy="400110"/>
            <a:chOff x="3501100" y="4812902"/>
            <a:chExt cx="441147" cy="400110"/>
          </a:xfrm>
        </p:grpSpPr>
        <p:sp>
          <p:nvSpPr>
            <p:cNvPr id="42" name="円/楕円 4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
        <p:nvSpPr>
          <p:cNvPr id="44" name="正方形/長方形 43"/>
          <p:cNvSpPr/>
          <p:nvPr/>
        </p:nvSpPr>
        <p:spPr>
          <a:xfrm>
            <a:off x="6958968" y="4284078"/>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図形グループ 44"/>
          <p:cNvGrpSpPr/>
          <p:nvPr/>
        </p:nvGrpSpPr>
        <p:grpSpPr>
          <a:xfrm>
            <a:off x="6746421" y="4087368"/>
            <a:ext cx="441147" cy="400110"/>
            <a:chOff x="3501100" y="4812902"/>
            <a:chExt cx="441147" cy="400110"/>
          </a:xfrm>
        </p:grpSpPr>
        <p:sp>
          <p:nvSpPr>
            <p:cNvPr id="46" name="円/楕円 45"/>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sp>
        <p:nvSpPr>
          <p:cNvPr id="48" name="正方形/長方形 47"/>
          <p:cNvSpPr/>
          <p:nvPr/>
        </p:nvSpPr>
        <p:spPr>
          <a:xfrm>
            <a:off x="6958968" y="3098483"/>
            <a:ext cx="612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p:nvPr/>
        </p:nvSpPr>
        <p:spPr>
          <a:xfrm>
            <a:off x="4831080" y="2855976"/>
            <a:ext cx="864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0" name="図形グループ 49"/>
          <p:cNvGrpSpPr>
            <a:grpSpLocks noChangeAspect="1"/>
          </p:cNvGrpSpPr>
          <p:nvPr/>
        </p:nvGrpSpPr>
        <p:grpSpPr>
          <a:xfrm>
            <a:off x="6477000" y="3429000"/>
            <a:ext cx="360000" cy="345915"/>
            <a:chOff x="2743754" y="4622188"/>
            <a:chExt cx="720000" cy="691832"/>
          </a:xfrm>
        </p:grpSpPr>
        <p:cxnSp>
          <p:nvCxnSpPr>
            <p:cNvPr id="51" name="直線コネクタ 50"/>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図形グループ 53"/>
          <p:cNvGrpSpPr>
            <a:grpSpLocks noChangeAspect="1"/>
          </p:cNvGrpSpPr>
          <p:nvPr/>
        </p:nvGrpSpPr>
        <p:grpSpPr>
          <a:xfrm>
            <a:off x="4385736" y="3429000"/>
            <a:ext cx="360000" cy="345915"/>
            <a:chOff x="2743754" y="4622188"/>
            <a:chExt cx="720000" cy="691832"/>
          </a:xfrm>
        </p:grpSpPr>
        <p:cxnSp>
          <p:nvCxnSpPr>
            <p:cNvPr id="55" name="直線コネクタ 54"/>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285853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【7】</a:t>
            </a:r>
            <a:r>
              <a:rPr lang="ja-JP" altLang="en-US" sz="2800" dirty="0">
                <a:latin typeface="AoyagiKouzanFontT"/>
                <a:cs typeface="AoyagiKouzanFontT"/>
              </a:rPr>
              <a:t>診療日の予約</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607933" y="1435608"/>
            <a:ext cx="7438787" cy="287965"/>
          </a:xfrm>
          <a:prstGeom prst="rect">
            <a:avLst/>
          </a:prstGeom>
        </p:spPr>
        <p:txBody>
          <a:bodyPr vert="horz" wrap="square" lIns="0" tIns="10860" rIns="0" bIns="0" rtlCol="0">
            <a:spAutoFit/>
          </a:bodyPr>
          <a:lstStyle/>
          <a:p>
            <a:r>
              <a:rPr lang="ja-JP" altLang="en-US" sz="1800" b="1" spc="-10" dirty="0">
                <a:latin typeface="Meiryo" charset="-128"/>
                <a:ea typeface="Meiryo" charset="-128"/>
                <a:cs typeface="Meiryo" charset="-128"/>
              </a:rPr>
              <a:t>診療日の予約をしましょう</a:t>
            </a:r>
            <a:endParaRPr lang="ja-JP" altLang="en-US" sz="1800" b="1" dirty="0">
              <a:latin typeface="Meiryo" charset="-128"/>
              <a:ea typeface="Meiryo" charset="-128"/>
              <a:cs typeface="Meiryo" charset="-128"/>
            </a:endParaRPr>
          </a:p>
        </p:txBody>
      </p:sp>
      <p:sp>
        <p:nvSpPr>
          <p:cNvPr id="11" name="object 21">
            <a:extLst>
              <a:ext uri="{FF2B5EF4-FFF2-40B4-BE49-F238E27FC236}">
                <a16:creationId xmlns:a16="http://schemas.microsoft.com/office/drawing/2014/main" id="{5FAFB9BF-5204-43D8-8CE4-B6071DDDB251}"/>
              </a:ext>
            </a:extLst>
          </p:cNvPr>
          <p:cNvSpPr txBox="1"/>
          <p:nvPr/>
        </p:nvSpPr>
        <p:spPr>
          <a:xfrm>
            <a:off x="315183" y="1905000"/>
            <a:ext cx="3384000" cy="4321696"/>
          </a:xfrm>
          <a:prstGeom prst="rect">
            <a:avLst/>
          </a:prstGeom>
        </p:spPr>
        <p:txBody>
          <a:bodyPr vert="horz" wrap="square" lIns="0" tIns="12700" rIns="0" bIns="0" rtlCol="0">
            <a:spAutoFit/>
          </a:bodyPr>
          <a:lstStyle/>
          <a:p>
            <a:pPr marL="12700">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診察予約の</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画面になります</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をタップして</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日付を選択</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❸</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をタップして</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時間を選択</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❹</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日時を選択したら</a:t>
            </a:r>
            <a:endParaRPr lang="en-US" altLang="ja-JP" sz="1800" b="1" spc="5"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次へ</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タップ</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❺</a:t>
            </a:r>
            <a:r>
              <a:rPr lang="en-US" altLang="ja-JP" sz="2400" b="1"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予約料金の確認</a:t>
            </a:r>
            <a:endParaRPr lang="ja-JP" altLang="en-US" sz="1800" b="1" dirty="0">
              <a:latin typeface="Meiryo" charset="-128"/>
              <a:ea typeface="Meiryo" charset="-128"/>
              <a:cs typeface="Meiryo" charset="-128"/>
            </a:endParaRP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料金を確認したら</a:t>
            </a:r>
          </a:p>
          <a:p>
            <a:pPr marL="12700">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診察予約する</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en-US" altLang="ja-JP" sz="1800" b="1" spc="5" dirty="0">
              <a:latin typeface="Meiryo" charset="-128"/>
              <a:ea typeface="Meiryo" charset="-128"/>
              <a:cs typeface="Meiryo" charset="-128"/>
            </a:endParaRPr>
          </a:p>
          <a:p>
            <a:pPr marL="12700">
              <a:tabLst>
                <a:tab pos="352425" algn="l"/>
              </a:tabLst>
            </a:pPr>
            <a:r>
              <a:rPr lang="ja-JP" altLang="en-US" sz="2400" b="1" dirty="0">
                <a:solidFill>
                  <a:srgbClr val="009650"/>
                </a:solidFill>
                <a:latin typeface="Meiryo" charset="-128"/>
                <a:ea typeface="Meiryo" charset="-128"/>
                <a:cs typeface="Meiryo" charset="-128"/>
              </a:rPr>
              <a:t>❻</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spc="5" dirty="0">
                <a:latin typeface="Meiryo" charset="-128"/>
                <a:ea typeface="Meiryo" charset="-128"/>
                <a:cs typeface="Meiryo" charset="-128"/>
              </a:rPr>
              <a:t>入力する</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5" dirty="0">
                <a:latin typeface="Meiryo" charset="-128"/>
                <a:ea typeface="Meiryo" charset="-128"/>
                <a:cs typeface="Meiryo" charset="-128"/>
              </a:rPr>
              <a:t>タ</a:t>
            </a:r>
            <a:r>
              <a:rPr lang="ja-JP" altLang="en-US" sz="1800" b="1" spc="10" dirty="0">
                <a:latin typeface="Meiryo" charset="-128"/>
                <a:ea typeface="Meiryo" charset="-128"/>
                <a:cs typeface="Meiryo" charset="-128"/>
              </a:rPr>
              <a:t>ッ</a:t>
            </a:r>
            <a:r>
              <a:rPr lang="ja-JP" altLang="en-US" sz="1800" b="1" spc="-5" dirty="0">
                <a:latin typeface="Meiryo" charset="-128"/>
                <a:ea typeface="Meiryo" charset="-128"/>
                <a:cs typeface="Meiryo" charset="-128"/>
              </a:rPr>
              <a:t>プ</a:t>
            </a:r>
            <a:endParaRPr lang="en-US" altLang="ja-JP" sz="1400" b="1" spc="-5" dirty="0">
              <a:solidFill>
                <a:srgbClr val="FF0000"/>
              </a:solidFill>
              <a:latin typeface="Meiryo" charset="-128"/>
              <a:ea typeface="Meiryo" charset="-128"/>
              <a:cs typeface="Meiryo" charset="-128"/>
            </a:endParaRPr>
          </a:p>
          <a:p>
            <a:pPr marL="12700">
              <a:tabLst>
                <a:tab pos="352425" algn="l"/>
              </a:tabLst>
            </a:pPr>
            <a:r>
              <a:rPr lang="en-US" altLang="ja-JP" sz="1400" b="1" spc="-5" dirty="0">
                <a:latin typeface="Meiryo" charset="-128"/>
                <a:ea typeface="Meiryo" charset="-128"/>
                <a:cs typeface="Meiryo" charset="-128"/>
              </a:rPr>
              <a:t>	</a:t>
            </a:r>
            <a:r>
              <a:rPr lang="ja-JP" altLang="en-US" sz="1400" b="1" spc="-5" dirty="0">
                <a:latin typeface="Meiryo" charset="-128"/>
                <a:ea typeface="Meiryo" charset="-128"/>
                <a:cs typeface="Meiryo" charset="-128"/>
              </a:rPr>
              <a:t>このあと住所や性別などを</a:t>
            </a:r>
            <a:endParaRPr lang="en-US" altLang="ja-JP" sz="1400" b="1" spc="-5" dirty="0">
              <a:latin typeface="Meiryo" charset="-128"/>
              <a:ea typeface="Meiryo" charset="-128"/>
              <a:cs typeface="Meiryo" charset="-128"/>
            </a:endParaRPr>
          </a:p>
          <a:p>
            <a:pPr marL="12700">
              <a:tabLst>
                <a:tab pos="352425" algn="l"/>
              </a:tabLst>
            </a:pPr>
            <a:r>
              <a:rPr lang="en-US" altLang="ja-JP" sz="1400" b="1" spc="-5" dirty="0">
                <a:latin typeface="Meiryo" charset="-128"/>
                <a:ea typeface="Meiryo" charset="-128"/>
                <a:cs typeface="Meiryo" charset="-128"/>
              </a:rPr>
              <a:t>	</a:t>
            </a:r>
            <a:r>
              <a:rPr lang="ja-JP" altLang="en-US" sz="1400" b="1" spc="-5" dirty="0">
                <a:latin typeface="Meiryo" charset="-128"/>
                <a:ea typeface="Meiryo" charset="-128"/>
                <a:cs typeface="Meiryo" charset="-128"/>
              </a:rPr>
              <a:t>入力します</a:t>
            </a:r>
            <a:endParaRPr sz="1400" b="1" dirty="0">
              <a:latin typeface="Meiryo" charset="-128"/>
              <a:ea typeface="Meiryo" charset="-128"/>
              <a:cs typeface="Meiryo" charset="-128"/>
            </a:endParaRPr>
          </a:p>
        </p:txBody>
      </p:sp>
      <p:pic>
        <p:nvPicPr>
          <p:cNvPr id="17" name="図 16">
            <a:extLst>
              <a:ext uri="{FF2B5EF4-FFF2-40B4-BE49-F238E27FC236}">
                <a16:creationId xmlns:a16="http://schemas.microsoft.com/office/drawing/2014/main" id="{58F4DD68-CD72-48AE-8C64-8C2A8E493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025" y="1993761"/>
            <a:ext cx="1620000" cy="2880001"/>
          </a:xfrm>
          <a:prstGeom prst="rect">
            <a:avLst/>
          </a:prstGeom>
          <a:ln>
            <a:solidFill>
              <a:schemeClr val="tx1"/>
            </a:solidFill>
          </a:ln>
        </p:spPr>
      </p:pic>
      <p:pic>
        <p:nvPicPr>
          <p:cNvPr id="18" name="図 17">
            <a:extLst>
              <a:ext uri="{FF2B5EF4-FFF2-40B4-BE49-F238E27FC236}">
                <a16:creationId xmlns:a16="http://schemas.microsoft.com/office/drawing/2014/main" id="{8E570854-4E50-4382-8FF0-B9CE15F78E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3225" y="1446213"/>
            <a:ext cx="1080000" cy="1365108"/>
          </a:xfrm>
          <a:prstGeom prst="rect">
            <a:avLst/>
          </a:prstGeom>
        </p:spPr>
      </p:pic>
      <p:pic>
        <p:nvPicPr>
          <p:cNvPr id="19" name="図 18">
            <a:extLst>
              <a:ext uri="{FF2B5EF4-FFF2-40B4-BE49-F238E27FC236}">
                <a16:creationId xmlns:a16="http://schemas.microsoft.com/office/drawing/2014/main" id="{844498CA-B5F2-4D64-AD85-4F4E44184E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3225" y="2971800"/>
            <a:ext cx="1080000" cy="1086307"/>
          </a:xfrm>
          <a:prstGeom prst="rect">
            <a:avLst/>
          </a:prstGeom>
          <a:ln>
            <a:solidFill>
              <a:schemeClr val="tx1">
                <a:lumMod val="50000"/>
                <a:lumOff val="50000"/>
              </a:schemeClr>
            </a:solidFill>
          </a:ln>
        </p:spPr>
      </p:pic>
      <p:pic>
        <p:nvPicPr>
          <p:cNvPr id="20" name="図 19">
            <a:extLst>
              <a:ext uri="{FF2B5EF4-FFF2-40B4-BE49-F238E27FC236}">
                <a16:creationId xmlns:a16="http://schemas.microsoft.com/office/drawing/2014/main" id="{F18687F2-7D02-4283-BE44-E93F90E538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225" y="1993761"/>
            <a:ext cx="1620000" cy="2880001"/>
          </a:xfrm>
          <a:prstGeom prst="rect">
            <a:avLst/>
          </a:prstGeom>
          <a:ln>
            <a:solidFill>
              <a:schemeClr val="tx1"/>
            </a:solidFill>
          </a:ln>
        </p:spPr>
      </p:pic>
      <p:pic>
        <p:nvPicPr>
          <p:cNvPr id="22" name="図 21">
            <a:extLst>
              <a:ext uri="{FF2B5EF4-FFF2-40B4-BE49-F238E27FC236}">
                <a16:creationId xmlns:a16="http://schemas.microsoft.com/office/drawing/2014/main" id="{464F4E46-A694-491A-9D81-5578EAE12F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911225" y="5045410"/>
            <a:ext cx="1620000" cy="1126790"/>
          </a:xfrm>
          <a:prstGeom prst="rect">
            <a:avLst/>
          </a:prstGeom>
        </p:spPr>
      </p:pic>
      <p:sp>
        <p:nvSpPr>
          <p:cNvPr id="43" name="正方形/長方形 42"/>
          <p:cNvSpPr/>
          <p:nvPr/>
        </p:nvSpPr>
        <p:spPr>
          <a:xfrm>
            <a:off x="3531692" y="4274934"/>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4" name="図形グループ 43"/>
          <p:cNvGrpSpPr/>
          <p:nvPr/>
        </p:nvGrpSpPr>
        <p:grpSpPr>
          <a:xfrm>
            <a:off x="3319145" y="4078224"/>
            <a:ext cx="441147" cy="400110"/>
            <a:chOff x="3501100" y="4812902"/>
            <a:chExt cx="441147" cy="400110"/>
          </a:xfrm>
        </p:grpSpPr>
        <p:sp>
          <p:nvSpPr>
            <p:cNvPr id="45" name="円/楕円 44"/>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47" name="正方形/長方形 46"/>
          <p:cNvSpPr/>
          <p:nvPr/>
        </p:nvSpPr>
        <p:spPr>
          <a:xfrm>
            <a:off x="6955793" y="4287126"/>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図形グループ 47"/>
          <p:cNvGrpSpPr/>
          <p:nvPr/>
        </p:nvGrpSpPr>
        <p:grpSpPr>
          <a:xfrm>
            <a:off x="6743246" y="4090416"/>
            <a:ext cx="441147" cy="400110"/>
            <a:chOff x="3501100" y="4812902"/>
            <a:chExt cx="441147" cy="400110"/>
          </a:xfrm>
        </p:grpSpPr>
        <p:sp>
          <p:nvSpPr>
            <p:cNvPr id="49" name="円/楕円 4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
        <p:nvSpPr>
          <p:cNvPr id="51" name="正方形/長方形 50"/>
          <p:cNvSpPr/>
          <p:nvPr/>
        </p:nvSpPr>
        <p:spPr>
          <a:xfrm>
            <a:off x="7826197" y="5772000"/>
            <a:ext cx="6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2" name="図形グループ 51"/>
          <p:cNvGrpSpPr/>
          <p:nvPr/>
        </p:nvGrpSpPr>
        <p:grpSpPr>
          <a:xfrm>
            <a:off x="7613650" y="5575290"/>
            <a:ext cx="441147" cy="400110"/>
            <a:chOff x="3501100" y="4812902"/>
            <a:chExt cx="441147" cy="400110"/>
          </a:xfrm>
        </p:grpSpPr>
        <p:sp>
          <p:nvSpPr>
            <p:cNvPr id="53" name="円/楕円 52"/>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cxnSp>
        <p:nvCxnSpPr>
          <p:cNvPr id="56" name="直線コネクタ 55"/>
          <p:cNvCxnSpPr/>
          <p:nvPr/>
        </p:nvCxnSpPr>
        <p:spPr>
          <a:xfrm>
            <a:off x="5178425" y="4461000"/>
            <a:ext cx="15967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499362" y="4451737"/>
            <a:ext cx="279263" cy="279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499362" y="4191000"/>
            <a:ext cx="279263" cy="2792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a:spLocks noChangeAspect="1"/>
          </p:cNvSpPr>
          <p:nvPr/>
        </p:nvSpPr>
        <p:spPr>
          <a:xfrm>
            <a:off x="4795190" y="3073498"/>
            <a:ext cx="28800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図形グループ 59"/>
          <p:cNvGrpSpPr/>
          <p:nvPr/>
        </p:nvGrpSpPr>
        <p:grpSpPr>
          <a:xfrm>
            <a:off x="4568825" y="2895600"/>
            <a:ext cx="441147" cy="400110"/>
            <a:chOff x="3501100" y="4812902"/>
            <a:chExt cx="441147" cy="400110"/>
          </a:xfrm>
        </p:grpSpPr>
        <p:sp>
          <p:nvSpPr>
            <p:cNvPr id="61" name="円/楕円 6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63" name="正方形/長方形 62"/>
          <p:cNvSpPr/>
          <p:nvPr/>
        </p:nvSpPr>
        <p:spPr>
          <a:xfrm>
            <a:off x="4795190" y="3526200"/>
            <a:ext cx="28800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4" name="図形グループ 63"/>
          <p:cNvGrpSpPr/>
          <p:nvPr/>
        </p:nvGrpSpPr>
        <p:grpSpPr>
          <a:xfrm>
            <a:off x="4568825" y="3348302"/>
            <a:ext cx="441147" cy="400110"/>
            <a:chOff x="3501100" y="4812902"/>
            <a:chExt cx="441147" cy="400110"/>
          </a:xfrm>
        </p:grpSpPr>
        <p:sp>
          <p:nvSpPr>
            <p:cNvPr id="65" name="円/楕円 64"/>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67" name="図形グループ 66"/>
          <p:cNvGrpSpPr/>
          <p:nvPr/>
        </p:nvGrpSpPr>
        <p:grpSpPr>
          <a:xfrm>
            <a:off x="3273425" y="1809690"/>
            <a:ext cx="441147" cy="400110"/>
            <a:chOff x="3501100" y="4812902"/>
            <a:chExt cx="441147" cy="400110"/>
          </a:xfrm>
        </p:grpSpPr>
        <p:sp>
          <p:nvSpPr>
            <p:cNvPr id="68" name="円/楕円 6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cxnSp>
        <p:nvCxnSpPr>
          <p:cNvPr id="70" name="カギ線コネクタ 69"/>
          <p:cNvCxnSpPr/>
          <p:nvPr/>
        </p:nvCxnSpPr>
        <p:spPr>
          <a:xfrm flipV="1">
            <a:off x="5076373" y="3670200"/>
            <a:ext cx="393652" cy="1"/>
          </a:xfrm>
          <a:prstGeom prst="bent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カギ線コネクタ 71"/>
          <p:cNvCxnSpPr/>
          <p:nvPr/>
        </p:nvCxnSpPr>
        <p:spPr>
          <a:xfrm rot="10800000" flipV="1">
            <a:off x="5100545" y="2118321"/>
            <a:ext cx="396000" cy="1116000"/>
          </a:xfrm>
          <a:prstGeom prst="bent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5500025" y="3621024"/>
            <a:ext cx="473928" cy="1318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3352800" y="4953000"/>
            <a:ext cx="4572000" cy="325025"/>
          </a:xfrm>
          <a:prstGeom prst="rect">
            <a:avLst/>
          </a:prstGeom>
        </p:spPr>
        <p:txBody>
          <a:bodyPr>
            <a:spAutoFit/>
          </a:bodyPr>
          <a:lstStyle/>
          <a:p>
            <a:pPr marL="12700" marR="5080">
              <a:lnSpc>
                <a:spcPct val="107800"/>
              </a:lnSpc>
              <a:spcBef>
                <a:spcPts val="100"/>
              </a:spcBef>
              <a:tabLst>
                <a:tab pos="352425" algn="l"/>
              </a:tabLst>
            </a:pPr>
            <a:r>
              <a:rPr kumimoji="0" lang="ja-JP" altLang="en-US" sz="1400" b="1" kern="0" dirty="0">
                <a:solidFill>
                  <a:srgbClr val="009650"/>
                </a:solidFill>
                <a:latin typeface="Meiryo" charset="-128"/>
                <a:ea typeface="Meiryo" charset="-128"/>
                <a:cs typeface="Meiryo" charset="-128"/>
              </a:rPr>
              <a:t>＊</a:t>
            </a:r>
            <a:r>
              <a:rPr kumimoji="0" lang="en-US" altLang="ja-JP" sz="1400" b="1" kern="0" dirty="0">
                <a:solidFill>
                  <a:srgbClr val="009650"/>
                </a:solidFill>
                <a:latin typeface="Meiryo" charset="-128"/>
                <a:ea typeface="Meiryo" charset="-128"/>
                <a:cs typeface="Meiryo" charset="-128"/>
              </a:rPr>
              <a:t>iOS</a:t>
            </a:r>
            <a:r>
              <a:rPr kumimoji="0" lang="ja-JP" altLang="en-US" sz="1400" b="1" kern="0" dirty="0">
                <a:solidFill>
                  <a:srgbClr val="009650"/>
                </a:solidFill>
                <a:latin typeface="Meiryo" charset="-128"/>
                <a:ea typeface="Meiryo" charset="-128"/>
                <a:cs typeface="Meiryo" charset="-128"/>
              </a:rPr>
              <a:t>版では、表示が若干異なります</a:t>
            </a:r>
          </a:p>
        </p:txBody>
      </p:sp>
      <p:grpSp>
        <p:nvGrpSpPr>
          <p:cNvPr id="7" name="グループ化 6"/>
          <p:cNvGrpSpPr/>
          <p:nvPr/>
        </p:nvGrpSpPr>
        <p:grpSpPr>
          <a:xfrm>
            <a:off x="1905000" y="2567705"/>
            <a:ext cx="1376014" cy="1246495"/>
            <a:chOff x="1960466" y="2626425"/>
            <a:chExt cx="1765046" cy="1243118"/>
          </a:xfrm>
        </p:grpSpPr>
        <p:sp>
          <p:nvSpPr>
            <p:cNvPr id="4" name="正方形/長方形 3"/>
            <p:cNvSpPr/>
            <p:nvPr/>
          </p:nvSpPr>
          <p:spPr>
            <a:xfrm>
              <a:off x="2199521" y="2626425"/>
              <a:ext cx="1525991" cy="1243118"/>
            </a:xfrm>
            <a:prstGeom prst="rect">
              <a:avLst/>
            </a:prstGeom>
            <a:solidFill>
              <a:srgbClr val="009650"/>
            </a:solidFill>
            <a:ln>
              <a:solidFill>
                <a:srgbClr val="009650"/>
              </a:solidFill>
            </a:ln>
          </p:spPr>
          <p:txBody>
            <a:bodyPr wrap="square">
              <a:spAutoFit/>
            </a:bodyPr>
            <a:lstStyle/>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ただし、</a:t>
              </a:r>
              <a:endParaRPr lang="en-US" altLang="ja-JP" sz="1000" b="1" spc="5" dirty="0">
                <a:solidFill>
                  <a:schemeClr val="bg1"/>
                </a:solidFill>
                <a:latin typeface="Meiryo" charset="-128"/>
                <a:ea typeface="Meiryo" charset="-128"/>
                <a:cs typeface="Meiryo" charset="-128"/>
              </a:endParaRPr>
            </a:p>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今回の講習の</a:t>
              </a:r>
              <a:endParaRPr lang="en-US" altLang="ja-JP" sz="1000" b="1" spc="5" dirty="0">
                <a:solidFill>
                  <a:schemeClr val="bg1"/>
                </a:solidFill>
                <a:latin typeface="Meiryo" charset="-128"/>
                <a:ea typeface="Meiryo" charset="-128"/>
                <a:cs typeface="Meiryo" charset="-128"/>
              </a:endParaRPr>
            </a:p>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実習はここまで</a:t>
              </a:r>
              <a:endParaRPr lang="en-US" altLang="ja-JP" sz="1000" b="1" spc="5" dirty="0">
                <a:solidFill>
                  <a:schemeClr val="bg1"/>
                </a:solidFill>
                <a:latin typeface="Meiryo" charset="-128"/>
                <a:ea typeface="Meiryo" charset="-128"/>
                <a:cs typeface="Meiryo" charset="-128"/>
              </a:endParaRPr>
            </a:p>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とします。</a:t>
              </a:r>
              <a:endParaRPr lang="en-US" altLang="ja-JP" sz="1000" b="1" spc="5" dirty="0">
                <a:solidFill>
                  <a:schemeClr val="bg1"/>
                </a:solidFill>
                <a:latin typeface="Meiryo" charset="-128"/>
                <a:ea typeface="Meiryo" charset="-128"/>
                <a:cs typeface="Meiryo" charset="-128"/>
              </a:endParaRPr>
            </a:p>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あとは画面を</a:t>
              </a:r>
              <a:endParaRPr lang="en-US" altLang="ja-JP" sz="1000" b="1" spc="5" dirty="0">
                <a:solidFill>
                  <a:schemeClr val="bg1"/>
                </a:solidFill>
                <a:latin typeface="Meiryo" charset="-128"/>
                <a:ea typeface="Meiryo" charset="-128"/>
                <a:cs typeface="Meiryo" charset="-128"/>
              </a:endParaRPr>
            </a:p>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見るだけの</a:t>
              </a:r>
              <a:endParaRPr lang="en-US" altLang="ja-JP" sz="1000" b="1" spc="5" dirty="0">
                <a:solidFill>
                  <a:schemeClr val="bg1"/>
                </a:solidFill>
                <a:latin typeface="Meiryo" charset="-128"/>
                <a:ea typeface="Meiryo" charset="-128"/>
                <a:cs typeface="Meiryo" charset="-128"/>
              </a:endParaRPr>
            </a:p>
            <a:p>
              <a:pPr marL="12700" marR="5080" lvl="0">
                <a:spcBef>
                  <a:spcPts val="100"/>
                </a:spcBef>
                <a:tabLst>
                  <a:tab pos="352425" algn="l"/>
                </a:tabLst>
              </a:pPr>
              <a:r>
                <a:rPr lang="ja-JP" altLang="en-US" sz="1000" b="1" spc="5" dirty="0">
                  <a:solidFill>
                    <a:schemeClr val="bg1"/>
                  </a:solidFill>
                  <a:latin typeface="Meiryo" charset="-128"/>
                  <a:ea typeface="Meiryo" charset="-128"/>
                  <a:cs typeface="Meiryo" charset="-128"/>
                </a:rPr>
                <a:t>講習とします</a:t>
              </a:r>
              <a:endParaRPr lang="ja-JP" altLang="en-US" sz="1000" b="1" dirty="0">
                <a:solidFill>
                  <a:schemeClr val="bg1"/>
                </a:solidFill>
                <a:latin typeface="Meiryo" charset="-128"/>
                <a:ea typeface="Meiryo" charset="-128"/>
                <a:cs typeface="Meiryo" charset="-128"/>
              </a:endParaRPr>
            </a:p>
          </p:txBody>
        </p:sp>
        <p:sp>
          <p:nvSpPr>
            <p:cNvPr id="6" name="二等辺三角形 5"/>
            <p:cNvSpPr/>
            <p:nvPr/>
          </p:nvSpPr>
          <p:spPr>
            <a:xfrm rot="16200000">
              <a:off x="2009244" y="3561071"/>
              <a:ext cx="179512" cy="277068"/>
            </a:xfrm>
            <a:prstGeom prst="triangle">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5"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180277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【8】</a:t>
            </a:r>
            <a:r>
              <a:rPr lang="ja-JP" altLang="en-US" sz="2800" dirty="0">
                <a:latin typeface="AoyagiKouzanFontT"/>
                <a:cs typeface="AoyagiKouzanFontT"/>
              </a:rPr>
              <a:t>問診票等の入力</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562213" y="1371600"/>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問診票等を入力します</a:t>
            </a:r>
          </a:p>
        </p:txBody>
      </p:sp>
      <p:sp>
        <p:nvSpPr>
          <p:cNvPr id="10" name="object 17">
            <a:extLst>
              <a:ext uri="{FF2B5EF4-FFF2-40B4-BE49-F238E27FC236}">
                <a16:creationId xmlns:a16="http://schemas.microsoft.com/office/drawing/2014/main" id="{3AC6DD0A-444F-47CC-9694-104CCE05C736}"/>
              </a:ext>
            </a:extLst>
          </p:cNvPr>
          <p:cNvSpPr txBox="1"/>
          <p:nvPr/>
        </p:nvSpPr>
        <p:spPr>
          <a:xfrm>
            <a:off x="320777" y="1905000"/>
            <a:ext cx="2520000" cy="2977097"/>
          </a:xfrm>
          <a:prstGeom prst="rect">
            <a:avLst/>
          </a:prstGeom>
        </p:spPr>
        <p:txBody>
          <a:bodyPr vert="horz" wrap="square" lIns="0" tIns="12065" rIns="0" bIns="0" rtlCol="0">
            <a:spAutoFit/>
          </a:bodyPr>
          <a:lstStyle/>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基本情報を確認</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して</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基本情報を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更新する</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問診票の質問を</a:t>
            </a: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指示に従い回答</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問診票の入力を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完了する</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診察予約を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確定する</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sz="1800" b="1" dirty="0">
              <a:latin typeface="Meiryo" charset="-128"/>
              <a:ea typeface="Meiryo" charset="-128"/>
              <a:cs typeface="Meiryo" charset="-128"/>
            </a:endParaRPr>
          </a:p>
        </p:txBody>
      </p:sp>
      <p:pic>
        <p:nvPicPr>
          <p:cNvPr id="11" name="図 10">
            <a:extLst>
              <a:ext uri="{FF2B5EF4-FFF2-40B4-BE49-F238E27FC236}">
                <a16:creationId xmlns:a16="http://schemas.microsoft.com/office/drawing/2014/main" id="{49FC46F0-A6CE-46C8-A79F-4A47A03B1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2006600"/>
            <a:ext cx="1620000" cy="3087151"/>
          </a:xfrm>
          <a:prstGeom prst="rect">
            <a:avLst/>
          </a:prstGeom>
          <a:ln>
            <a:solidFill>
              <a:schemeClr val="tx1"/>
            </a:solidFill>
          </a:ln>
        </p:spPr>
      </p:pic>
      <p:grpSp>
        <p:nvGrpSpPr>
          <p:cNvPr id="3" name="図形グループ 2"/>
          <p:cNvGrpSpPr>
            <a:grpSpLocks noChangeAspect="1"/>
          </p:cNvGrpSpPr>
          <p:nvPr/>
        </p:nvGrpSpPr>
        <p:grpSpPr>
          <a:xfrm>
            <a:off x="4660000" y="2006601"/>
            <a:ext cx="1944000" cy="3148281"/>
            <a:chOff x="4569973" y="2306869"/>
            <a:chExt cx="2057400" cy="3331931"/>
          </a:xfrm>
        </p:grpSpPr>
        <p:pic>
          <p:nvPicPr>
            <p:cNvPr id="14" name="図 13">
              <a:extLst>
                <a:ext uri="{FF2B5EF4-FFF2-40B4-BE49-F238E27FC236}">
                  <a16:creationId xmlns:a16="http://schemas.microsoft.com/office/drawing/2014/main" id="{08AD2C05-5093-42B6-9F63-98A5309C3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9973" y="2306869"/>
              <a:ext cx="1368000" cy="3123526"/>
            </a:xfrm>
            <a:prstGeom prst="rect">
              <a:avLst/>
            </a:prstGeom>
            <a:ln>
              <a:solidFill>
                <a:schemeClr val="tx1"/>
              </a:solidFill>
            </a:ln>
          </p:spPr>
        </p:pic>
        <p:pic>
          <p:nvPicPr>
            <p:cNvPr id="15" name="図 14">
              <a:extLst>
                <a:ext uri="{FF2B5EF4-FFF2-40B4-BE49-F238E27FC236}">
                  <a16:creationId xmlns:a16="http://schemas.microsoft.com/office/drawing/2014/main" id="{81E73B0E-3703-4E19-B67C-3FB5D75D41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8573" y="2535469"/>
              <a:ext cx="1368000" cy="2659863"/>
            </a:xfrm>
            <a:prstGeom prst="rect">
              <a:avLst/>
            </a:prstGeom>
            <a:ln>
              <a:solidFill>
                <a:schemeClr val="tx1"/>
              </a:solidFill>
            </a:ln>
          </p:spPr>
        </p:pic>
        <p:pic>
          <p:nvPicPr>
            <p:cNvPr id="16" name="図 15">
              <a:extLst>
                <a:ext uri="{FF2B5EF4-FFF2-40B4-BE49-F238E27FC236}">
                  <a16:creationId xmlns:a16="http://schemas.microsoft.com/office/drawing/2014/main" id="{42A982A6-32DB-4A98-87CA-0D6D429717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7173" y="2764069"/>
              <a:ext cx="1368000" cy="2659865"/>
            </a:xfrm>
            <a:prstGeom prst="rect">
              <a:avLst/>
            </a:prstGeom>
            <a:ln>
              <a:solidFill>
                <a:schemeClr val="tx1"/>
              </a:solidFill>
            </a:ln>
          </p:spPr>
        </p:pic>
        <p:pic>
          <p:nvPicPr>
            <p:cNvPr id="17" name="図 16">
              <a:extLst>
                <a:ext uri="{FF2B5EF4-FFF2-40B4-BE49-F238E27FC236}">
                  <a16:creationId xmlns:a16="http://schemas.microsoft.com/office/drawing/2014/main" id="{FE42D9DF-6B44-471B-96BB-15D451D3C1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9373" y="2978937"/>
              <a:ext cx="1368000" cy="2659863"/>
            </a:xfrm>
            <a:prstGeom prst="rect">
              <a:avLst/>
            </a:prstGeom>
            <a:ln>
              <a:solidFill>
                <a:schemeClr val="tx1"/>
              </a:solidFill>
            </a:ln>
          </p:spPr>
        </p:pic>
      </p:grpSp>
      <p:pic>
        <p:nvPicPr>
          <p:cNvPr id="22" name="図 21">
            <a:extLst>
              <a:ext uri="{FF2B5EF4-FFF2-40B4-BE49-F238E27FC236}">
                <a16:creationId xmlns:a16="http://schemas.microsoft.com/office/drawing/2014/main" id="{CE2DCF99-A872-4BB6-92E5-E5E0CA922B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8800" y="2006600"/>
            <a:ext cx="1620000" cy="2939520"/>
          </a:xfrm>
          <a:prstGeom prst="rect">
            <a:avLst/>
          </a:prstGeom>
          <a:ln>
            <a:solidFill>
              <a:schemeClr val="tx1"/>
            </a:solidFill>
          </a:ln>
        </p:spPr>
      </p:pic>
      <p:sp>
        <p:nvSpPr>
          <p:cNvPr id="39" name="正方形/長方形 38"/>
          <p:cNvSpPr/>
          <p:nvPr/>
        </p:nvSpPr>
        <p:spPr>
          <a:xfrm>
            <a:off x="2753563" y="4462376"/>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図形グループ 39"/>
          <p:cNvGrpSpPr/>
          <p:nvPr/>
        </p:nvGrpSpPr>
        <p:grpSpPr>
          <a:xfrm>
            <a:off x="2541016" y="4265666"/>
            <a:ext cx="441147" cy="400110"/>
            <a:chOff x="3501100" y="4812902"/>
            <a:chExt cx="441147" cy="400110"/>
          </a:xfrm>
        </p:grpSpPr>
        <p:sp>
          <p:nvSpPr>
            <p:cNvPr id="41" name="円/楕円 4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43" name="正方形/長方形 42"/>
          <p:cNvSpPr/>
          <p:nvPr/>
        </p:nvSpPr>
        <p:spPr>
          <a:xfrm>
            <a:off x="5329123" y="4626968"/>
            <a:ext cx="1260000" cy="28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4" name="図形グループ 43"/>
          <p:cNvGrpSpPr/>
          <p:nvPr/>
        </p:nvGrpSpPr>
        <p:grpSpPr>
          <a:xfrm>
            <a:off x="5116576" y="4430258"/>
            <a:ext cx="441147" cy="400110"/>
            <a:chOff x="3501100" y="4812902"/>
            <a:chExt cx="441147" cy="400110"/>
          </a:xfrm>
        </p:grpSpPr>
        <p:sp>
          <p:nvSpPr>
            <p:cNvPr id="45" name="円/楕円 44"/>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47" name="図形グループ 46"/>
          <p:cNvGrpSpPr/>
          <p:nvPr/>
        </p:nvGrpSpPr>
        <p:grpSpPr>
          <a:xfrm>
            <a:off x="4486453" y="1854200"/>
            <a:ext cx="441147" cy="400110"/>
            <a:chOff x="3501100" y="4812902"/>
            <a:chExt cx="441147" cy="400110"/>
          </a:xfrm>
        </p:grpSpPr>
        <p:sp>
          <p:nvSpPr>
            <p:cNvPr id="48" name="円/楕円 4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50" name="正方形/長方形 49"/>
          <p:cNvSpPr/>
          <p:nvPr/>
        </p:nvSpPr>
        <p:spPr>
          <a:xfrm>
            <a:off x="6938467" y="4340456"/>
            <a:ext cx="1548000" cy="324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1" name="図形グループ 50"/>
          <p:cNvGrpSpPr/>
          <p:nvPr/>
        </p:nvGrpSpPr>
        <p:grpSpPr>
          <a:xfrm>
            <a:off x="6725920" y="4143746"/>
            <a:ext cx="441147" cy="400110"/>
            <a:chOff x="3501100" y="4812902"/>
            <a:chExt cx="441147" cy="400110"/>
          </a:xfrm>
        </p:grpSpPr>
        <p:sp>
          <p:nvSpPr>
            <p:cNvPr id="52" name="円/楕円 5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54" name="上矢印 53"/>
          <p:cNvSpPr/>
          <p:nvPr/>
        </p:nvSpPr>
        <p:spPr>
          <a:xfrm>
            <a:off x="3556000" y="2556957"/>
            <a:ext cx="631902" cy="1811843"/>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55" name="図形グループ 54"/>
          <p:cNvGrpSpPr>
            <a:grpSpLocks noChangeAspect="1"/>
          </p:cNvGrpSpPr>
          <p:nvPr/>
        </p:nvGrpSpPr>
        <p:grpSpPr>
          <a:xfrm>
            <a:off x="6506128" y="2904981"/>
            <a:ext cx="360000" cy="345915"/>
            <a:chOff x="2743754" y="4622188"/>
            <a:chExt cx="720000" cy="691832"/>
          </a:xfrm>
        </p:grpSpPr>
        <p:cxnSp>
          <p:nvCxnSpPr>
            <p:cNvPr id="56" name="直線コネクタ 55"/>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図形グループ 58"/>
          <p:cNvGrpSpPr>
            <a:grpSpLocks noChangeAspect="1"/>
          </p:cNvGrpSpPr>
          <p:nvPr/>
        </p:nvGrpSpPr>
        <p:grpSpPr>
          <a:xfrm>
            <a:off x="4241800" y="2904981"/>
            <a:ext cx="360000" cy="345915"/>
            <a:chOff x="2743754" y="4622188"/>
            <a:chExt cx="720000" cy="691832"/>
          </a:xfrm>
        </p:grpSpPr>
        <p:cxnSp>
          <p:nvCxnSpPr>
            <p:cNvPr id="60" name="直線コネクタ 59"/>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282185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【9】</a:t>
            </a:r>
            <a:r>
              <a:rPr lang="ja-JP" altLang="en-US" sz="2800" dirty="0">
                <a:latin typeface="AoyagiKouzanFontT"/>
                <a:cs typeface="AoyagiKouzanFontT"/>
              </a:rPr>
              <a:t>診療前の事前準備</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617077" y="1417320"/>
            <a:ext cx="7438787" cy="287965"/>
          </a:xfrm>
          <a:prstGeom prst="rect">
            <a:avLst/>
          </a:prstGeom>
        </p:spPr>
        <p:txBody>
          <a:bodyPr vert="horz" wrap="square" lIns="0" tIns="10860" rIns="0" bIns="0" rtlCol="0">
            <a:spAutoFit/>
          </a:bodyPr>
          <a:lstStyle/>
          <a:p>
            <a:r>
              <a:rPr lang="en-US" altLang="ja-JP" sz="1800" b="1" spc="82" dirty="0">
                <a:solidFill>
                  <a:srgbClr val="009650"/>
                </a:solidFill>
                <a:latin typeface="Meiryo" charset="-128"/>
                <a:ea typeface="Meiryo" charset="-128"/>
                <a:cs typeface="Meiryo" charset="-128"/>
              </a:rPr>
              <a:t>Android</a:t>
            </a:r>
            <a:r>
              <a:rPr lang="ja-JP" altLang="en-US" sz="1800" b="1" spc="-34" dirty="0">
                <a:solidFill>
                  <a:srgbClr val="009650"/>
                </a:solidFill>
                <a:latin typeface="Meiryo" charset="-128"/>
                <a:ea typeface="Meiryo" charset="-128"/>
                <a:cs typeface="Meiryo" charset="-128"/>
              </a:rPr>
              <a:t>の</a:t>
            </a:r>
            <a:r>
              <a:rPr lang="ja-JP" altLang="en-US" sz="1800" b="1" dirty="0">
                <a:solidFill>
                  <a:srgbClr val="009650"/>
                </a:solidFill>
                <a:latin typeface="Meiryo" charset="-128"/>
                <a:ea typeface="Meiryo" charset="-128"/>
                <a:cs typeface="Meiryo" charset="-128"/>
              </a:rPr>
              <a:t>場合</a:t>
            </a:r>
            <a:endParaRPr lang="ja-JP" altLang="en-US" sz="1400" dirty="0">
              <a:solidFill>
                <a:srgbClr val="00B0F0"/>
              </a:solidFill>
            </a:endParaRPr>
          </a:p>
        </p:txBody>
      </p:sp>
      <p:pic>
        <p:nvPicPr>
          <p:cNvPr id="11" name="図 10">
            <a:extLst>
              <a:ext uri="{FF2B5EF4-FFF2-40B4-BE49-F238E27FC236}">
                <a16:creationId xmlns:a16="http://schemas.microsoft.com/office/drawing/2014/main" id="{28D3AB78-A824-49BC-BFF7-AB48CEF27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300" y="3733800"/>
            <a:ext cx="1097005" cy="2081582"/>
          </a:xfrm>
          <a:prstGeom prst="rect">
            <a:avLst/>
          </a:prstGeom>
          <a:ln>
            <a:solidFill>
              <a:schemeClr val="tx1"/>
            </a:solidFill>
          </a:ln>
        </p:spPr>
      </p:pic>
      <p:pic>
        <p:nvPicPr>
          <p:cNvPr id="14" name="図 13">
            <a:extLst>
              <a:ext uri="{FF2B5EF4-FFF2-40B4-BE49-F238E27FC236}">
                <a16:creationId xmlns:a16="http://schemas.microsoft.com/office/drawing/2014/main" id="{D469098C-4BF0-4C61-B94B-51584F0B14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700" y="3733800"/>
            <a:ext cx="1075719" cy="2050017"/>
          </a:xfrm>
          <a:prstGeom prst="rect">
            <a:avLst/>
          </a:prstGeom>
          <a:ln>
            <a:solidFill>
              <a:schemeClr val="tx1"/>
            </a:solidFill>
          </a:ln>
        </p:spPr>
      </p:pic>
      <p:pic>
        <p:nvPicPr>
          <p:cNvPr id="15" name="図 14">
            <a:extLst>
              <a:ext uri="{FF2B5EF4-FFF2-40B4-BE49-F238E27FC236}">
                <a16:creationId xmlns:a16="http://schemas.microsoft.com/office/drawing/2014/main" id="{FC3192D2-C3DB-4657-A262-00A1AB6EBF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9300" y="1464501"/>
            <a:ext cx="1054100" cy="2033901"/>
          </a:xfrm>
          <a:prstGeom prst="rect">
            <a:avLst/>
          </a:prstGeom>
          <a:ln>
            <a:solidFill>
              <a:schemeClr val="tx1"/>
            </a:solidFill>
          </a:ln>
        </p:spPr>
      </p:pic>
      <p:sp>
        <p:nvSpPr>
          <p:cNvPr id="17" name="object 2">
            <a:extLst>
              <a:ext uri="{FF2B5EF4-FFF2-40B4-BE49-F238E27FC236}">
                <a16:creationId xmlns:a16="http://schemas.microsoft.com/office/drawing/2014/main" id="{A0B9F6BB-7F1B-4B4C-86DF-B79836070EBA}"/>
              </a:ext>
            </a:extLst>
          </p:cNvPr>
          <p:cNvSpPr/>
          <p:nvPr/>
        </p:nvSpPr>
        <p:spPr>
          <a:xfrm>
            <a:off x="3033192" y="1455357"/>
            <a:ext cx="1059179" cy="2020575"/>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grpSp>
        <p:nvGrpSpPr>
          <p:cNvPr id="18" name="object 4">
            <a:extLst>
              <a:ext uri="{FF2B5EF4-FFF2-40B4-BE49-F238E27FC236}">
                <a16:creationId xmlns:a16="http://schemas.microsoft.com/office/drawing/2014/main" id="{8542F728-2E1C-48DC-97C9-93BB2E65CCCA}"/>
              </a:ext>
            </a:extLst>
          </p:cNvPr>
          <p:cNvGrpSpPr/>
          <p:nvPr/>
        </p:nvGrpSpPr>
        <p:grpSpPr>
          <a:xfrm>
            <a:off x="5092700" y="1446213"/>
            <a:ext cx="1079500" cy="2042381"/>
            <a:chOff x="2907792" y="1764792"/>
            <a:chExt cx="1079500" cy="2141220"/>
          </a:xfrm>
        </p:grpSpPr>
        <p:sp>
          <p:nvSpPr>
            <p:cNvPr id="30" name="object 5">
              <a:extLst>
                <a:ext uri="{FF2B5EF4-FFF2-40B4-BE49-F238E27FC236}">
                  <a16:creationId xmlns:a16="http://schemas.microsoft.com/office/drawing/2014/main" id="{74B2938F-0315-4E55-BC9A-02EFD99B153E}"/>
                </a:ext>
              </a:extLst>
            </p:cNvPr>
            <p:cNvSpPr/>
            <p:nvPr/>
          </p:nvSpPr>
          <p:spPr>
            <a:xfrm>
              <a:off x="2913888" y="1770888"/>
              <a:ext cx="1066800" cy="2072639"/>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31" name="object 6">
              <a:extLst>
                <a:ext uri="{FF2B5EF4-FFF2-40B4-BE49-F238E27FC236}">
                  <a16:creationId xmlns:a16="http://schemas.microsoft.com/office/drawing/2014/main" id="{006BA398-73C1-49B9-9BCB-58651241E5EA}"/>
                </a:ext>
              </a:extLst>
            </p:cNvPr>
            <p:cNvSpPr/>
            <p:nvPr/>
          </p:nvSpPr>
          <p:spPr>
            <a:xfrm>
              <a:off x="2912364" y="1769364"/>
              <a:ext cx="1069975" cy="2132330"/>
            </a:xfrm>
            <a:custGeom>
              <a:avLst/>
              <a:gdLst/>
              <a:ahLst/>
              <a:cxnLst/>
              <a:rect l="l" t="t" r="r" b="b"/>
              <a:pathLst>
                <a:path w="1069975" h="2132329">
                  <a:moveTo>
                    <a:pt x="0" y="0"/>
                  </a:moveTo>
                  <a:lnTo>
                    <a:pt x="1069848" y="0"/>
                  </a:lnTo>
                  <a:lnTo>
                    <a:pt x="1069848" y="2132076"/>
                  </a:lnTo>
                  <a:lnTo>
                    <a:pt x="0" y="2132076"/>
                  </a:lnTo>
                  <a:lnTo>
                    <a:pt x="0" y="0"/>
                  </a:lnTo>
                  <a:close/>
                </a:path>
              </a:pathLst>
            </a:custGeom>
            <a:ln w="9144">
              <a:solidFill>
                <a:srgbClr val="4F80BC"/>
              </a:solidFill>
            </a:ln>
          </p:spPr>
          <p:txBody>
            <a:bodyPr wrap="square" lIns="0" tIns="0" rIns="0" bIns="0" rtlCol="0"/>
            <a:lstStyle/>
            <a:p>
              <a:endParaRPr dirty="0"/>
            </a:p>
          </p:txBody>
        </p:sp>
      </p:grpSp>
      <p:sp>
        <p:nvSpPr>
          <p:cNvPr id="24" name="object 35">
            <a:extLst>
              <a:ext uri="{FF2B5EF4-FFF2-40B4-BE49-F238E27FC236}">
                <a16:creationId xmlns:a16="http://schemas.microsoft.com/office/drawing/2014/main" id="{E8790A55-7B33-4147-8AC3-D8A4BE8EA659}"/>
              </a:ext>
            </a:extLst>
          </p:cNvPr>
          <p:cNvSpPr txBox="1"/>
          <p:nvPr/>
        </p:nvSpPr>
        <p:spPr>
          <a:xfrm>
            <a:off x="319687" y="1905000"/>
            <a:ext cx="2520000" cy="2490425"/>
          </a:xfrm>
          <a:prstGeom prst="rect">
            <a:avLst/>
          </a:prstGeom>
        </p:spPr>
        <p:txBody>
          <a:bodyPr vert="horz" wrap="square" lIns="0" tIns="12700" rIns="0" bIns="0" rtlCol="0">
            <a:spAutoFit/>
          </a:bodyPr>
          <a:lstStyle/>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en-US" altLang="ja-JP" sz="1800" b="1" dirty="0">
                <a:solidFill>
                  <a:prstClr val="black"/>
                </a:solidFill>
                <a:latin typeface="Meiryo" charset="-128"/>
                <a:ea typeface="Meiryo" charset="-128"/>
                <a:cs typeface="Meiryo" charset="-128"/>
              </a:rPr>
              <a:t>｢</a:t>
            </a:r>
            <a:r>
              <a:rPr lang="ja-JP" altLang="en-US" sz="1800" b="1" dirty="0">
                <a:latin typeface="Meiryo" charset="-128"/>
                <a:ea typeface="Meiryo" charset="-128"/>
                <a:cs typeface="Meiryo" charset="-128"/>
              </a:rPr>
              <a:t>設定」</a:t>
            </a:r>
            <a:r>
              <a:rPr sz="1800" b="1" dirty="0" err="1">
                <a:latin typeface="Meiryo" charset="-128"/>
                <a:ea typeface="Meiryo" charset="-128"/>
                <a:cs typeface="Meiryo" charset="-128"/>
              </a:rPr>
              <a:t>をタップ</a:t>
            </a:r>
            <a:endParaRPr lang="en-US" sz="1800" b="1" dirty="0">
              <a:latin typeface="Meiryo" charset="-128"/>
              <a:ea typeface="Meiryo" charset="-128"/>
              <a:cs typeface="Meiryo" charset="-128"/>
            </a:endParaRPr>
          </a:p>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アプリ</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｢CLINICS｣</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許可</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❺</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カメラとマイクの</a:t>
            </a: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アプリの権限</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オン</a:t>
            </a:r>
            <a:endParaRPr sz="1800" b="1" dirty="0">
              <a:latin typeface="Meiryo" charset="-128"/>
              <a:ea typeface="Meiryo" charset="-128"/>
              <a:cs typeface="Meiryo" charset="-128"/>
            </a:endParaRPr>
          </a:p>
        </p:txBody>
      </p:sp>
      <p:sp>
        <p:nvSpPr>
          <p:cNvPr id="46" name="object 6">
            <a:extLst>
              <a:ext uri="{FF2B5EF4-FFF2-40B4-BE49-F238E27FC236}">
                <a16:creationId xmlns:a16="http://schemas.microsoft.com/office/drawing/2014/main" id="{11D7FA28-D6F3-4E50-81D2-2B905C1CCA23}"/>
              </a:ext>
            </a:extLst>
          </p:cNvPr>
          <p:cNvSpPr txBox="1"/>
          <p:nvPr/>
        </p:nvSpPr>
        <p:spPr>
          <a:xfrm>
            <a:off x="617077" y="5514903"/>
            <a:ext cx="7438787" cy="657297"/>
          </a:xfrm>
          <a:prstGeom prst="rect">
            <a:avLst/>
          </a:prstGeom>
        </p:spPr>
        <p:txBody>
          <a:bodyPr vert="horz" wrap="square" lIns="0" tIns="10860" rIns="0" bIns="0" rtlCol="0">
            <a:spAutoFit/>
          </a:bodyPr>
          <a:lstStyle/>
          <a:p>
            <a:r>
              <a:rPr lang="ja-JP" altLang="en-US" sz="1400" b="1" dirty="0">
                <a:solidFill>
                  <a:srgbClr val="009650"/>
                </a:solidFill>
                <a:latin typeface="Meiryo" charset="-128"/>
                <a:ea typeface="Meiryo" charset="-128"/>
                <a:cs typeface="Meiryo" charset="-128"/>
              </a:rPr>
              <a:t>診察を受ける前にカメラとマイクの設定を</a:t>
            </a:r>
            <a:endParaRPr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オンにしておきましょう。カメラとマイクの設定は、</a:t>
            </a:r>
            <a:endParaRPr lang="en-US" altLang="ja-JP" sz="1400" b="1" dirty="0">
              <a:solidFill>
                <a:srgbClr val="009650"/>
              </a:solidFill>
              <a:latin typeface="Meiryo" charset="-128"/>
              <a:ea typeface="Meiryo" charset="-128"/>
              <a:cs typeface="Meiryo" charset="-128"/>
            </a:endParaRPr>
          </a:p>
          <a:p>
            <a:r>
              <a:rPr lang="ja-JP" altLang="en-US" sz="1400" b="1" dirty="0">
                <a:solidFill>
                  <a:srgbClr val="009650"/>
                </a:solidFill>
                <a:latin typeface="Meiryo" charset="-128"/>
                <a:ea typeface="Meiryo" charset="-128"/>
                <a:cs typeface="Meiryo" charset="-128"/>
              </a:rPr>
              <a:t>機種によって若干異なります。</a:t>
            </a:r>
            <a:endParaRPr lang="en-US" altLang="ja-JP" sz="1400" b="1" dirty="0">
              <a:solidFill>
                <a:srgbClr val="009650"/>
              </a:solidFill>
              <a:latin typeface="Meiryo" charset="-128"/>
              <a:ea typeface="Meiryo" charset="-128"/>
              <a:cs typeface="Meiryo" charset="-128"/>
            </a:endParaRPr>
          </a:p>
        </p:txBody>
      </p:sp>
      <p:grpSp>
        <p:nvGrpSpPr>
          <p:cNvPr id="51" name="図形グループ 50"/>
          <p:cNvGrpSpPr/>
          <p:nvPr/>
        </p:nvGrpSpPr>
        <p:grpSpPr>
          <a:xfrm>
            <a:off x="4209416" y="2064390"/>
            <a:ext cx="720000" cy="691832"/>
            <a:chOff x="2743754" y="4622188"/>
            <a:chExt cx="720000" cy="691832"/>
          </a:xfrm>
        </p:grpSpPr>
        <p:cxnSp>
          <p:nvCxnSpPr>
            <p:cNvPr id="52" name="直線コネクタ 51"/>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図形グループ 54"/>
          <p:cNvGrpSpPr/>
          <p:nvPr/>
        </p:nvGrpSpPr>
        <p:grpSpPr>
          <a:xfrm>
            <a:off x="6282641" y="2073090"/>
            <a:ext cx="720000" cy="691832"/>
            <a:chOff x="2743754" y="4622188"/>
            <a:chExt cx="720000" cy="691832"/>
          </a:xfrm>
        </p:grpSpPr>
        <p:cxnSp>
          <p:nvCxnSpPr>
            <p:cNvPr id="56" name="直線コネクタ 55"/>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図形グループ 58"/>
          <p:cNvGrpSpPr/>
          <p:nvPr/>
        </p:nvGrpSpPr>
        <p:grpSpPr>
          <a:xfrm>
            <a:off x="4217175" y="4328668"/>
            <a:ext cx="720000" cy="691832"/>
            <a:chOff x="2743754" y="4622188"/>
            <a:chExt cx="720000" cy="691832"/>
          </a:xfrm>
        </p:grpSpPr>
        <p:cxnSp>
          <p:nvCxnSpPr>
            <p:cNvPr id="60" name="直線コネクタ 59"/>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図形グループ 62"/>
          <p:cNvGrpSpPr/>
          <p:nvPr/>
        </p:nvGrpSpPr>
        <p:grpSpPr>
          <a:xfrm>
            <a:off x="6290400" y="4337368"/>
            <a:ext cx="720000" cy="691832"/>
            <a:chOff x="2743754" y="4622188"/>
            <a:chExt cx="720000" cy="691832"/>
          </a:xfrm>
        </p:grpSpPr>
        <p:cxnSp>
          <p:nvCxnSpPr>
            <p:cNvPr id="64" name="直線コネクタ 63"/>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正方形/長方形 71"/>
          <p:cNvSpPr/>
          <p:nvPr/>
        </p:nvSpPr>
        <p:spPr>
          <a:xfrm>
            <a:off x="7070547" y="4159110"/>
            <a:ext cx="1152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図形グループ 72"/>
          <p:cNvGrpSpPr/>
          <p:nvPr/>
        </p:nvGrpSpPr>
        <p:grpSpPr>
          <a:xfrm>
            <a:off x="6858000" y="3962400"/>
            <a:ext cx="441147" cy="400110"/>
            <a:chOff x="3501100" y="4812902"/>
            <a:chExt cx="441147" cy="400110"/>
          </a:xfrm>
        </p:grpSpPr>
        <p:sp>
          <p:nvSpPr>
            <p:cNvPr id="74" name="円/楕円 73"/>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
        <p:nvSpPr>
          <p:cNvPr id="76" name="正方形/長方形 75"/>
          <p:cNvSpPr/>
          <p:nvPr/>
        </p:nvSpPr>
        <p:spPr>
          <a:xfrm>
            <a:off x="7068312" y="4515151"/>
            <a:ext cx="1152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5059824" y="4969056"/>
            <a:ext cx="1152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図形グループ 77"/>
          <p:cNvGrpSpPr/>
          <p:nvPr/>
        </p:nvGrpSpPr>
        <p:grpSpPr>
          <a:xfrm>
            <a:off x="4847277" y="4772346"/>
            <a:ext cx="441147" cy="400110"/>
            <a:chOff x="3501100" y="4812902"/>
            <a:chExt cx="441147" cy="400110"/>
          </a:xfrm>
        </p:grpSpPr>
        <p:sp>
          <p:nvSpPr>
            <p:cNvPr id="79" name="円/楕円 7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81" name="正方形/長方形 80"/>
          <p:cNvSpPr/>
          <p:nvPr/>
        </p:nvSpPr>
        <p:spPr>
          <a:xfrm>
            <a:off x="7052259" y="2778366"/>
            <a:ext cx="1152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図形グループ 81"/>
          <p:cNvGrpSpPr/>
          <p:nvPr/>
        </p:nvGrpSpPr>
        <p:grpSpPr>
          <a:xfrm>
            <a:off x="6839712" y="2581656"/>
            <a:ext cx="441147" cy="400110"/>
            <a:chOff x="3501100" y="4812902"/>
            <a:chExt cx="441147" cy="400110"/>
          </a:xfrm>
        </p:grpSpPr>
        <p:sp>
          <p:nvSpPr>
            <p:cNvPr id="83" name="円/楕円 82"/>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
        <p:nvSpPr>
          <p:cNvPr id="85" name="正方形/長方形 84"/>
          <p:cNvSpPr/>
          <p:nvPr/>
        </p:nvSpPr>
        <p:spPr>
          <a:xfrm>
            <a:off x="5068011" y="2452230"/>
            <a:ext cx="11520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図形グループ 85"/>
          <p:cNvGrpSpPr/>
          <p:nvPr/>
        </p:nvGrpSpPr>
        <p:grpSpPr>
          <a:xfrm>
            <a:off x="4855464" y="2255520"/>
            <a:ext cx="441147" cy="400110"/>
            <a:chOff x="3501100" y="4812902"/>
            <a:chExt cx="441147" cy="400110"/>
          </a:xfrm>
        </p:grpSpPr>
        <p:sp>
          <p:nvSpPr>
            <p:cNvPr id="87" name="円/楕円 8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89" name="正方形/長方形 88"/>
          <p:cNvSpPr/>
          <p:nvPr/>
        </p:nvSpPr>
        <p:spPr>
          <a:xfrm>
            <a:off x="3767337" y="2539968"/>
            <a:ext cx="338319" cy="252000"/>
          </a:xfrm>
          <a:prstGeom prst="rect">
            <a:avLst/>
          </a:prstGeom>
          <a:no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図形グループ 89"/>
          <p:cNvGrpSpPr/>
          <p:nvPr/>
        </p:nvGrpSpPr>
        <p:grpSpPr>
          <a:xfrm>
            <a:off x="3541503" y="2343258"/>
            <a:ext cx="441147" cy="400110"/>
            <a:chOff x="3486965" y="4812902"/>
            <a:chExt cx="469418" cy="400110"/>
          </a:xfrm>
        </p:grpSpPr>
        <p:sp>
          <p:nvSpPr>
            <p:cNvPr id="91" name="円/楕円 9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a:spLocks/>
            </p:cNvSpPr>
            <p:nvPr/>
          </p:nvSpPr>
          <p:spPr>
            <a:xfrm>
              <a:off x="3486965" y="4812902"/>
              <a:ext cx="469418"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67"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424483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【9】</a:t>
            </a:r>
            <a:r>
              <a:rPr lang="ja-JP" altLang="en-US" sz="2800" dirty="0">
                <a:latin typeface="AoyagiKouzanFontT"/>
                <a:cs typeface="AoyagiKouzanFontT"/>
              </a:rPr>
              <a:t>診療前の事前準備</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601837" y="5957387"/>
            <a:ext cx="7438787" cy="226410"/>
          </a:xfrm>
          <a:prstGeom prst="rect">
            <a:avLst/>
          </a:prstGeom>
        </p:spPr>
        <p:txBody>
          <a:bodyPr vert="horz" wrap="square" lIns="0" tIns="10860" rIns="0" bIns="0" rtlCol="0">
            <a:spAutoFit/>
          </a:bodyPr>
          <a:lstStyle/>
          <a:p>
            <a:r>
              <a:rPr lang="ja-JP" altLang="en-US" sz="1400" b="1" dirty="0">
                <a:solidFill>
                  <a:srgbClr val="009650"/>
                </a:solidFill>
                <a:latin typeface="Meiryo" charset="-128"/>
                <a:ea typeface="Meiryo" charset="-128"/>
                <a:cs typeface="Meiryo" charset="-128"/>
              </a:rPr>
              <a:t>診察を受ける前にカメラとマイクの設定をオンにしておきましょう。</a:t>
            </a:r>
            <a:endParaRPr lang="en-US" altLang="ja-JP" sz="1400" b="1" dirty="0">
              <a:solidFill>
                <a:srgbClr val="009650"/>
              </a:solidFill>
              <a:latin typeface="Meiryo" charset="-128"/>
              <a:ea typeface="Meiryo" charset="-128"/>
              <a:cs typeface="Meiryo" charset="-128"/>
            </a:endParaRPr>
          </a:p>
        </p:txBody>
      </p:sp>
      <p:sp>
        <p:nvSpPr>
          <p:cNvPr id="21" name="object 8">
            <a:extLst>
              <a:ext uri="{FF2B5EF4-FFF2-40B4-BE49-F238E27FC236}">
                <a16:creationId xmlns:a16="http://schemas.microsoft.com/office/drawing/2014/main" id="{E7C9283A-20AB-461F-872B-077CA9F6BD10}"/>
              </a:ext>
            </a:extLst>
          </p:cNvPr>
          <p:cNvSpPr txBox="1"/>
          <p:nvPr/>
        </p:nvSpPr>
        <p:spPr>
          <a:xfrm>
            <a:off x="581075" y="1380744"/>
            <a:ext cx="7221805" cy="339902"/>
          </a:xfrm>
          <a:prstGeom prst="rect">
            <a:avLst/>
          </a:prstGeom>
        </p:spPr>
        <p:txBody>
          <a:bodyPr vert="horz" wrap="square" lIns="0" tIns="10860" rIns="0" bIns="0" rtlCol="0">
            <a:spAutoFit/>
          </a:bodyPr>
          <a:lstStyle/>
          <a:p>
            <a:pPr marL="10860" marR="4344">
              <a:lnSpc>
                <a:spcPct val="125000"/>
              </a:lnSpc>
            </a:pPr>
            <a:r>
              <a:rPr kumimoji="0" lang="en-US" altLang="ja-JP" sz="1800" b="1" kern="0" spc="82" dirty="0">
                <a:solidFill>
                  <a:srgbClr val="009650"/>
                </a:solidFill>
                <a:latin typeface="Meiryo" charset="-128"/>
                <a:ea typeface="Meiryo" charset="-128"/>
                <a:cs typeface="Meiryo" charset="-128"/>
              </a:rPr>
              <a:t>iPhone</a:t>
            </a:r>
            <a:r>
              <a:rPr kumimoji="0" lang="ja-JP" altLang="en-US" sz="1800" b="1" kern="0" spc="-34" dirty="0">
                <a:solidFill>
                  <a:srgbClr val="009650"/>
                </a:solidFill>
                <a:latin typeface="Meiryo" charset="-128"/>
                <a:ea typeface="Meiryo" charset="-128"/>
                <a:cs typeface="Meiryo" charset="-128"/>
              </a:rPr>
              <a:t>の</a:t>
            </a:r>
            <a:r>
              <a:rPr kumimoji="0" lang="ja-JP" altLang="en-US" sz="1800" b="1" kern="0" dirty="0">
                <a:solidFill>
                  <a:srgbClr val="009650"/>
                </a:solidFill>
                <a:latin typeface="Meiryo" charset="-128"/>
                <a:ea typeface="Meiryo" charset="-128"/>
                <a:cs typeface="Meiryo" charset="-128"/>
              </a:rPr>
              <a:t>場合</a:t>
            </a:r>
            <a:endParaRPr lang="ja-JP" altLang="en-US" sz="1800" b="1" dirty="0">
              <a:latin typeface="メイリオ" panose="020B0604030504040204" pitchFamily="50" charset="-128"/>
              <a:ea typeface="メイリオ" panose="020B0604030504040204" pitchFamily="50" charset="-128"/>
              <a:cs typeface="AoyagiKouzanFontT"/>
            </a:endParaRPr>
          </a:p>
        </p:txBody>
      </p:sp>
      <p:sp>
        <p:nvSpPr>
          <p:cNvPr id="24" name="object 35">
            <a:extLst>
              <a:ext uri="{FF2B5EF4-FFF2-40B4-BE49-F238E27FC236}">
                <a16:creationId xmlns:a16="http://schemas.microsoft.com/office/drawing/2014/main" id="{E8790A55-7B33-4147-8AC3-D8A4BE8EA659}"/>
              </a:ext>
            </a:extLst>
          </p:cNvPr>
          <p:cNvSpPr txBox="1"/>
          <p:nvPr/>
        </p:nvSpPr>
        <p:spPr>
          <a:xfrm>
            <a:off x="319687" y="1905000"/>
            <a:ext cx="2520000" cy="1410643"/>
          </a:xfrm>
          <a:prstGeom prst="rect">
            <a:avLst/>
          </a:prstGeom>
        </p:spPr>
        <p:txBody>
          <a:bodyPr vert="horz" wrap="square" lIns="0" tIns="12700" rIns="0" bIns="0" rtlCol="0">
            <a:spAutoFit/>
          </a:bodyPr>
          <a:lstStyle/>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en-US" altLang="ja-JP" sz="1800" b="1" dirty="0">
                <a:solidFill>
                  <a:prstClr val="black"/>
                </a:solidFill>
                <a:latin typeface="Meiryo" charset="-128"/>
                <a:ea typeface="Meiryo" charset="-128"/>
                <a:cs typeface="Meiryo" charset="-128"/>
              </a:rPr>
              <a:t>｢</a:t>
            </a:r>
            <a:r>
              <a:rPr lang="ja-JP" altLang="en-US" sz="1800" b="1" dirty="0">
                <a:solidFill>
                  <a:prstClr val="black"/>
                </a:solidFill>
                <a:latin typeface="Meiryo" charset="-128"/>
                <a:ea typeface="Meiryo" charset="-128"/>
                <a:cs typeface="Meiryo" charset="-128"/>
              </a:rPr>
              <a:t>設定」をタップ</a:t>
            </a:r>
            <a:endParaRPr lang="en-US" altLang="ja-JP" sz="1800" b="1" dirty="0">
              <a:solidFill>
                <a:prstClr val="black"/>
              </a:solidFill>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｢CLINICS｣</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マイクとカメラを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オン</a:t>
            </a:r>
            <a:r>
              <a:rPr lang="en-US" altLang="ja-JP" sz="1800" b="1" spc="25" dirty="0">
                <a:latin typeface="Meiryo" charset="-128"/>
                <a:ea typeface="Meiryo" charset="-128"/>
                <a:cs typeface="Meiryo" charset="-128"/>
              </a:rPr>
              <a:t>｣</a:t>
            </a:r>
            <a:r>
              <a:rPr lang="ja-JP" altLang="en-US" sz="1800" b="1" spc="25" dirty="0">
                <a:latin typeface="Meiryo" charset="-128"/>
                <a:ea typeface="Meiryo" charset="-128"/>
                <a:cs typeface="Meiryo" charset="-128"/>
              </a:rPr>
              <a:t>にする</a:t>
            </a:r>
            <a:endParaRPr lang="ja-JP" altLang="en-US" sz="1800" b="1" dirty="0">
              <a:latin typeface="Meiryo" charset="-128"/>
              <a:ea typeface="Meiryo" charset="-128"/>
              <a:cs typeface="Meiryo" charset="-128"/>
            </a:endParaRPr>
          </a:p>
        </p:txBody>
      </p:sp>
      <p:pic>
        <p:nvPicPr>
          <p:cNvPr id="10" name="図 9">
            <a:extLst>
              <a:ext uri="{FF2B5EF4-FFF2-40B4-BE49-F238E27FC236}">
                <a16:creationId xmlns:a16="http://schemas.microsoft.com/office/drawing/2014/main" id="{EC303CEB-4D91-40EF-82C3-7F7A3F7E5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982661"/>
            <a:ext cx="1515956" cy="2513139"/>
          </a:xfrm>
          <a:prstGeom prst="rect">
            <a:avLst/>
          </a:prstGeom>
        </p:spPr>
      </p:pic>
      <p:sp>
        <p:nvSpPr>
          <p:cNvPr id="33" name="object 3">
            <a:extLst>
              <a:ext uri="{FF2B5EF4-FFF2-40B4-BE49-F238E27FC236}">
                <a16:creationId xmlns:a16="http://schemas.microsoft.com/office/drawing/2014/main" id="{BD7251BB-7209-456E-BB5D-401A4595D35A}"/>
              </a:ext>
            </a:extLst>
          </p:cNvPr>
          <p:cNvSpPr/>
          <p:nvPr/>
        </p:nvSpPr>
        <p:spPr>
          <a:xfrm>
            <a:off x="3001120" y="1989887"/>
            <a:ext cx="1342280" cy="23814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pic>
        <p:nvPicPr>
          <p:cNvPr id="39" name="図 38">
            <a:extLst>
              <a:ext uri="{FF2B5EF4-FFF2-40B4-BE49-F238E27FC236}">
                <a16:creationId xmlns:a16="http://schemas.microsoft.com/office/drawing/2014/main" id="{62E68C9C-7887-4543-8AFA-3449F6A3C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4870" y="1984502"/>
            <a:ext cx="1419530" cy="2514501"/>
          </a:xfrm>
          <a:prstGeom prst="rect">
            <a:avLst/>
          </a:prstGeom>
        </p:spPr>
      </p:pic>
      <p:grpSp>
        <p:nvGrpSpPr>
          <p:cNvPr id="26" name="図形グループ 25"/>
          <p:cNvGrpSpPr/>
          <p:nvPr/>
        </p:nvGrpSpPr>
        <p:grpSpPr>
          <a:xfrm>
            <a:off x="4191000" y="2286000"/>
            <a:ext cx="720000" cy="691832"/>
            <a:chOff x="2743754" y="4622188"/>
            <a:chExt cx="720000" cy="691832"/>
          </a:xfrm>
        </p:grpSpPr>
        <p:cxnSp>
          <p:nvCxnSpPr>
            <p:cNvPr id="27" name="直線コネクタ 26"/>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図形グループ 37"/>
          <p:cNvGrpSpPr/>
          <p:nvPr/>
        </p:nvGrpSpPr>
        <p:grpSpPr>
          <a:xfrm>
            <a:off x="6307982" y="2294133"/>
            <a:ext cx="720000" cy="691832"/>
            <a:chOff x="2743754" y="4622188"/>
            <a:chExt cx="720000" cy="691832"/>
          </a:xfrm>
        </p:grpSpPr>
        <p:cxnSp>
          <p:nvCxnSpPr>
            <p:cNvPr id="40" name="直線コネクタ 39"/>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図形グループ 45"/>
          <p:cNvGrpSpPr/>
          <p:nvPr/>
        </p:nvGrpSpPr>
        <p:grpSpPr>
          <a:xfrm>
            <a:off x="8245653" y="2362200"/>
            <a:ext cx="441147" cy="400110"/>
            <a:chOff x="3501100" y="4812902"/>
            <a:chExt cx="441147" cy="400110"/>
          </a:xfrm>
        </p:grpSpPr>
        <p:sp>
          <p:nvSpPr>
            <p:cNvPr id="47" name="円/楕円 4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0" name="図形グループ 49"/>
          <p:cNvGrpSpPr/>
          <p:nvPr/>
        </p:nvGrpSpPr>
        <p:grpSpPr>
          <a:xfrm>
            <a:off x="6188253" y="2952690"/>
            <a:ext cx="441147" cy="400110"/>
            <a:chOff x="3501100" y="4812902"/>
            <a:chExt cx="441147" cy="400110"/>
          </a:xfrm>
        </p:grpSpPr>
        <p:sp>
          <p:nvSpPr>
            <p:cNvPr id="51" name="円/楕円 5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53" name="正方形/長方形 52"/>
          <p:cNvSpPr/>
          <p:nvPr/>
        </p:nvSpPr>
        <p:spPr>
          <a:xfrm>
            <a:off x="3328697" y="3535344"/>
            <a:ext cx="360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図形グループ 53"/>
          <p:cNvGrpSpPr/>
          <p:nvPr/>
        </p:nvGrpSpPr>
        <p:grpSpPr>
          <a:xfrm>
            <a:off x="3102864" y="3338634"/>
            <a:ext cx="441147" cy="400110"/>
            <a:chOff x="3486965" y="4812902"/>
            <a:chExt cx="469418" cy="400110"/>
          </a:xfrm>
        </p:grpSpPr>
        <p:sp>
          <p:nvSpPr>
            <p:cNvPr id="55" name="円/楕円 54"/>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a:spLocks/>
            </p:cNvSpPr>
            <p:nvPr/>
          </p:nvSpPr>
          <p:spPr>
            <a:xfrm>
              <a:off x="3486965" y="4812902"/>
              <a:ext cx="469418"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30"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426073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a:t>
            </a:r>
            <a:r>
              <a:rPr lang="ja-JP" altLang="en-US" sz="2800" dirty="0">
                <a:latin typeface="Meiryo"/>
                <a:ea typeface="Meiryo"/>
                <a:cs typeface="Meiryo"/>
                <a:sym typeface="Meiryo"/>
              </a:rPr>
              <a:t>１</a:t>
            </a:r>
            <a:r>
              <a:rPr lang="en-US" altLang="ja-JP" sz="2800" dirty="0">
                <a:latin typeface="Meiryo"/>
                <a:ea typeface="Meiryo"/>
                <a:cs typeface="Meiryo"/>
                <a:sym typeface="Meiryo"/>
              </a:rPr>
              <a:t>】</a:t>
            </a:r>
            <a:r>
              <a:rPr lang="en-US" altLang="ja-JP" sz="2800" spc="90" dirty="0"/>
              <a:t>CLINICS</a:t>
            </a:r>
            <a:r>
              <a:rPr lang="ja-JP" altLang="en-US" sz="2800" spc="90" dirty="0"/>
              <a:t>のインストール</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562212" y="1371600"/>
            <a:ext cx="7920000" cy="1075360"/>
          </a:xfrm>
          <a:prstGeom prst="rect">
            <a:avLst/>
          </a:prstGeom>
        </p:spPr>
        <p:txBody>
          <a:bodyPr vert="horz" wrap="square" lIns="0" tIns="10860" rIns="0" bIns="0" rtlCol="0">
            <a:spAutoFit/>
          </a:bodyPr>
          <a:lstStyle/>
          <a:p>
            <a:pPr marL="10860" marR="4344" indent="36381">
              <a:lnSpc>
                <a:spcPct val="125000"/>
              </a:lnSpc>
              <a:spcBef>
                <a:spcPts val="85"/>
              </a:spcBef>
            </a:pPr>
            <a:r>
              <a:rPr lang="en-US" altLang="ja-JP" sz="1800" b="1" dirty="0">
                <a:solidFill>
                  <a:srgbClr val="009650"/>
                </a:solidFill>
                <a:latin typeface="Meiryo" charset="-128"/>
                <a:ea typeface="Meiryo" charset="-128"/>
                <a:cs typeface="Meiryo" charset="-128"/>
              </a:rPr>
              <a:t>Android </a:t>
            </a:r>
            <a:r>
              <a:rPr lang="ja-JP" altLang="en-US" sz="1800" b="1" dirty="0">
                <a:solidFill>
                  <a:srgbClr val="009650"/>
                </a:solidFill>
                <a:latin typeface="Meiryo" charset="-128"/>
                <a:ea typeface="Meiryo" charset="-128"/>
                <a:cs typeface="Meiryo" charset="-128"/>
              </a:rPr>
              <a:t>の場合</a:t>
            </a:r>
          </a:p>
          <a:p>
            <a:pPr marL="12700" marR="5080" indent="42545" algn="just">
              <a:lnSpc>
                <a:spcPct val="125000"/>
              </a:lnSpc>
              <a:spcBef>
                <a:spcPts val="100"/>
              </a:spcBef>
            </a:pPr>
            <a:r>
              <a:rPr lang="ja-JP" altLang="en-US" sz="1800" b="1" dirty="0">
                <a:latin typeface="メイリオ" panose="020B0604030504040204" pitchFamily="50" charset="-128"/>
                <a:ea typeface="メイリオ" panose="020B0604030504040204" pitchFamily="50" charset="-128"/>
                <a:cs typeface="AoyagiKouzanFontT"/>
              </a:rPr>
              <a:t>「</a:t>
            </a:r>
            <a:r>
              <a:rPr lang="en-US" altLang="ja-JP" sz="1800" b="1" dirty="0">
                <a:latin typeface="メイリオ" panose="020B0604030504040204" pitchFamily="50" charset="-128"/>
                <a:ea typeface="メイリオ" panose="020B0604030504040204" pitchFamily="50" charset="-128"/>
                <a:cs typeface="AoyagiKouzanFontT"/>
              </a:rPr>
              <a:t>Play</a:t>
            </a:r>
            <a:r>
              <a:rPr lang="ja-JP" altLang="en-US" sz="1800" b="1" dirty="0">
                <a:latin typeface="メイリオ" panose="020B0604030504040204" pitchFamily="50" charset="-128"/>
                <a:ea typeface="メイリオ" panose="020B0604030504040204" pitchFamily="50" charset="-128"/>
                <a:cs typeface="AoyagiKouzanFontT"/>
              </a:rPr>
              <a:t>ストア</a:t>
            </a:r>
            <a:r>
              <a:rPr lang="ja-JP" altLang="en-US" sz="1800" b="1" spc="-500" dirty="0">
                <a:latin typeface="Meiryo" charset="-128"/>
                <a:ea typeface="Meiryo" charset="-128"/>
                <a:cs typeface="Meiryo" charset="-128"/>
              </a:rPr>
              <a:t>」</a:t>
            </a:r>
            <a:r>
              <a:rPr lang="ja-JP" altLang="en-US" sz="1800" b="1" spc="-500" dirty="0">
                <a:latin typeface="メイリオ" panose="020B0604030504040204" pitchFamily="50" charset="-128"/>
                <a:ea typeface="メイリオ" panose="020B0604030504040204" pitchFamily="50" charset="-128"/>
                <a:cs typeface="AoyagiKouzanFontT"/>
              </a:rPr>
              <a:t>で</a:t>
            </a:r>
            <a:r>
              <a:rPr lang="ja-JP" altLang="en-US" sz="1800" b="1" dirty="0">
                <a:latin typeface="メイリオ" panose="020B0604030504040204" pitchFamily="50" charset="-128"/>
                <a:ea typeface="メイリオ" panose="020B0604030504040204" pitchFamily="50" charset="-128"/>
                <a:cs typeface="AoyagiKouzanFontT"/>
              </a:rPr>
              <a:t>「クリニクス</a:t>
            </a:r>
            <a:r>
              <a:rPr lang="ja-JP" altLang="en-US" sz="1800" b="1" spc="-500" dirty="0">
                <a:latin typeface="Meiryo" charset="-128"/>
                <a:ea typeface="Meiryo" charset="-128"/>
                <a:cs typeface="Meiryo" charset="-128"/>
              </a:rPr>
              <a:t>」</a:t>
            </a:r>
            <a:r>
              <a:rPr lang="ja-JP" altLang="en-US" sz="1800" b="1" dirty="0">
                <a:latin typeface="メイリオ" panose="020B0604030504040204" pitchFamily="50" charset="-128"/>
                <a:ea typeface="メイリオ" panose="020B0604030504040204" pitchFamily="50" charset="-128"/>
                <a:cs typeface="AoyagiKouzanFontT"/>
              </a:rPr>
              <a:t>と検索してアプリを見つけてインストールして下さい。</a:t>
            </a:r>
          </a:p>
        </p:txBody>
      </p:sp>
      <p:sp>
        <p:nvSpPr>
          <p:cNvPr id="21" name="object 8">
            <a:extLst>
              <a:ext uri="{FF2B5EF4-FFF2-40B4-BE49-F238E27FC236}">
                <a16:creationId xmlns:a16="http://schemas.microsoft.com/office/drawing/2014/main" id="{E7C9283A-20AB-461F-872B-077CA9F6BD10}"/>
              </a:ext>
            </a:extLst>
          </p:cNvPr>
          <p:cNvSpPr txBox="1"/>
          <p:nvPr/>
        </p:nvSpPr>
        <p:spPr>
          <a:xfrm>
            <a:off x="626794" y="4495800"/>
            <a:ext cx="7344000" cy="1395961"/>
          </a:xfrm>
          <a:prstGeom prst="rect">
            <a:avLst/>
          </a:prstGeom>
        </p:spPr>
        <p:txBody>
          <a:bodyPr vert="horz" wrap="square" lIns="0" tIns="10860" rIns="0" bIns="0" rtlCol="0">
            <a:spAutoFit/>
          </a:bodyPr>
          <a:lstStyle/>
          <a:p>
            <a:pPr marL="10860" marR="4344">
              <a:lnSpc>
                <a:spcPct val="125000"/>
              </a:lnSpc>
            </a:pPr>
            <a:r>
              <a:rPr kumimoji="0" lang="en-US" altLang="ja-JP" sz="1800" b="1" kern="0" dirty="0">
                <a:solidFill>
                  <a:srgbClr val="009650"/>
                </a:solidFill>
                <a:latin typeface="Meiryo" charset="-128"/>
                <a:ea typeface="Meiryo" charset="-128"/>
                <a:cs typeface="Meiryo" charset="-128"/>
              </a:rPr>
              <a:t>iPhone</a:t>
            </a:r>
            <a:r>
              <a:rPr kumimoji="0" lang="ja-JP" altLang="en-US" sz="1800" b="1" kern="0" dirty="0">
                <a:solidFill>
                  <a:srgbClr val="009650"/>
                </a:solidFill>
                <a:latin typeface="Meiryo" charset="-128"/>
                <a:ea typeface="Meiryo" charset="-128"/>
                <a:cs typeface="Meiryo" charset="-128"/>
              </a:rPr>
              <a:t>の場合</a:t>
            </a:r>
          </a:p>
          <a:p>
            <a:pPr marL="12700" marR="5080">
              <a:lnSpc>
                <a:spcPct val="125000"/>
              </a:lnSpc>
            </a:pPr>
            <a:r>
              <a:rPr lang="ja-JP" altLang="en-US" sz="1800" b="1" dirty="0">
                <a:latin typeface="メイリオ" panose="020B0604030504040204" pitchFamily="50" charset="-128"/>
                <a:ea typeface="メイリオ" panose="020B0604030504040204" pitchFamily="50" charset="-128"/>
                <a:cs typeface="AoyagiKouzanFontT"/>
              </a:rPr>
              <a:t>「</a:t>
            </a:r>
            <a:r>
              <a:rPr lang="en-US" altLang="ja-JP" sz="1800" b="1" dirty="0">
                <a:latin typeface="メイリオ" panose="020B0604030504040204" pitchFamily="50" charset="-128"/>
                <a:ea typeface="メイリオ" panose="020B0604030504040204" pitchFamily="50" charset="-128"/>
                <a:cs typeface="AoyagiKouzanFontT"/>
              </a:rPr>
              <a:t>Apple</a:t>
            </a:r>
            <a:r>
              <a:rPr lang="ja-JP" altLang="en-US" sz="1800" b="1" dirty="0">
                <a:latin typeface="メイリオ" panose="020B0604030504040204" pitchFamily="50" charset="-128"/>
                <a:ea typeface="メイリオ" panose="020B0604030504040204" pitchFamily="50" charset="-128"/>
                <a:cs typeface="AoyagiKouzanFontT"/>
              </a:rPr>
              <a:t> </a:t>
            </a:r>
            <a:r>
              <a:rPr lang="en-US" altLang="ja-JP" sz="1800" b="1" dirty="0">
                <a:latin typeface="メイリオ" panose="020B0604030504040204" pitchFamily="50" charset="-128"/>
                <a:ea typeface="メイリオ" panose="020B0604030504040204" pitchFamily="50" charset="-128"/>
                <a:cs typeface="AoyagiKouzanFontT"/>
              </a:rPr>
              <a:t>Store</a:t>
            </a:r>
            <a:r>
              <a:rPr lang="ja-JP" altLang="en-US" sz="1800" b="1" spc="-500" dirty="0">
                <a:latin typeface="Meiryo" charset="-128"/>
                <a:ea typeface="Meiryo" charset="-128"/>
                <a:cs typeface="Meiryo" charset="-128"/>
              </a:rPr>
              <a:t> 」</a:t>
            </a:r>
            <a:r>
              <a:rPr lang="ja-JP" altLang="en-US" sz="1800" b="1" dirty="0">
                <a:latin typeface="メイリオ" panose="020B0604030504040204" pitchFamily="50" charset="-128"/>
                <a:ea typeface="メイリオ" panose="020B0604030504040204" pitchFamily="50" charset="-128"/>
                <a:cs typeface="AoyagiKouzanFontT"/>
              </a:rPr>
              <a:t>か</a:t>
            </a:r>
            <a:r>
              <a:rPr lang="ja-JP" altLang="en-US" sz="1800" b="1" spc="-500" dirty="0">
                <a:latin typeface="メイリオ" panose="020B0604030504040204" pitchFamily="50" charset="-128"/>
                <a:ea typeface="メイリオ" panose="020B0604030504040204" pitchFamily="50" charset="-128"/>
                <a:cs typeface="AoyagiKouzanFontT"/>
              </a:rPr>
              <a:t>ら</a:t>
            </a:r>
            <a:r>
              <a:rPr lang="ja-JP" altLang="en-US" sz="1800" b="1" dirty="0">
                <a:latin typeface="メイリオ" panose="020B0604030504040204" pitchFamily="50" charset="-128"/>
                <a:ea typeface="メイリオ" panose="020B0604030504040204" pitchFamily="50" charset="-128"/>
                <a:cs typeface="AoyagiKouzanFontT"/>
              </a:rPr>
              <a:t>「クリニクス</a:t>
            </a:r>
            <a:r>
              <a:rPr lang="ja-JP" altLang="en-US" sz="1800" b="1" spc="-500" dirty="0">
                <a:latin typeface="Meiryo" charset="-128"/>
                <a:ea typeface="Meiryo" charset="-128"/>
                <a:cs typeface="Meiryo" charset="-128"/>
              </a:rPr>
              <a:t>」</a:t>
            </a:r>
            <a:r>
              <a:rPr lang="ja-JP" altLang="en-US" sz="1800" b="1" dirty="0">
                <a:latin typeface="メイリオ" panose="020B0604030504040204" pitchFamily="50" charset="-128"/>
                <a:ea typeface="メイリオ" panose="020B0604030504040204" pitchFamily="50" charset="-128"/>
                <a:cs typeface="AoyagiKouzanFontT"/>
              </a:rPr>
              <a:t>と検索してアプリを</a:t>
            </a:r>
            <a:endParaRPr lang="en-US" altLang="ja-JP" sz="1800" b="1" dirty="0">
              <a:latin typeface="メイリオ" panose="020B0604030504040204" pitchFamily="50" charset="-128"/>
              <a:ea typeface="メイリオ" panose="020B0604030504040204" pitchFamily="50" charset="-128"/>
              <a:cs typeface="AoyagiKouzanFontT"/>
            </a:endParaRPr>
          </a:p>
          <a:p>
            <a:pPr marL="12700" marR="5080">
              <a:lnSpc>
                <a:spcPct val="125000"/>
              </a:lnSpc>
            </a:pPr>
            <a:r>
              <a:rPr lang="ja-JP" altLang="en-US" sz="1800" b="1" dirty="0">
                <a:latin typeface="メイリオ" panose="020B0604030504040204" pitchFamily="50" charset="-128"/>
                <a:ea typeface="メイリオ" panose="020B0604030504040204" pitchFamily="50" charset="-128"/>
                <a:cs typeface="AoyagiKouzanFontT"/>
              </a:rPr>
              <a:t>見つけてインストールしてください。</a:t>
            </a:r>
            <a:endParaRPr lang="en-US" altLang="ja-JP" sz="1800" b="1" dirty="0">
              <a:latin typeface="メイリオ" panose="020B0604030504040204" pitchFamily="50" charset="-128"/>
              <a:ea typeface="メイリオ" panose="020B0604030504040204" pitchFamily="50" charset="-128"/>
              <a:cs typeface="AoyagiKouzanFontT"/>
            </a:endParaRPr>
          </a:p>
          <a:p>
            <a:pPr marL="12700" marR="5080">
              <a:lnSpc>
                <a:spcPct val="125000"/>
              </a:lnSpc>
            </a:pPr>
            <a:r>
              <a:rPr lang="en-US" altLang="ja-JP" sz="1800" b="1" dirty="0">
                <a:latin typeface="メイリオ" panose="020B0604030504040204" pitchFamily="50" charset="-128"/>
                <a:ea typeface="メイリオ" panose="020B0604030504040204" pitchFamily="50" charset="-128"/>
                <a:cs typeface="AoyagiKouzanFontT"/>
              </a:rPr>
              <a:t>OS13.0</a:t>
            </a:r>
            <a:r>
              <a:rPr lang="ja-JP" altLang="en-US" sz="1800" b="1" dirty="0">
                <a:latin typeface="メイリオ" panose="020B0604030504040204" pitchFamily="50" charset="-128"/>
                <a:ea typeface="メイリオ" panose="020B0604030504040204" pitchFamily="50" charset="-128"/>
                <a:cs typeface="AoyagiKouzanFontT"/>
              </a:rPr>
              <a:t>以降の </a:t>
            </a:r>
            <a:r>
              <a:rPr lang="en-US" altLang="ja-JP" sz="1800" b="1" dirty="0">
                <a:latin typeface="メイリオ" panose="020B0604030504040204" pitchFamily="50" charset="-128"/>
                <a:ea typeface="メイリオ" panose="020B0604030504040204" pitchFamily="50" charset="-128"/>
                <a:cs typeface="AoyagiKouzanFontT"/>
              </a:rPr>
              <a:t>iPhone</a:t>
            </a:r>
            <a:r>
              <a:rPr lang="ja-JP" altLang="en-US" sz="1800" b="1" spc="-500" dirty="0">
                <a:latin typeface="Meiryo" charset="-128"/>
                <a:ea typeface="Meiryo" charset="-128"/>
                <a:cs typeface="Meiryo" charset="-128"/>
              </a:rPr>
              <a:t> 、 </a:t>
            </a:r>
            <a:r>
              <a:rPr lang="en-US" altLang="ja-JP" sz="1800" b="1" dirty="0">
                <a:latin typeface="メイリオ" panose="020B0604030504040204" pitchFamily="50" charset="-128"/>
                <a:ea typeface="メイリオ" panose="020B0604030504040204" pitchFamily="50" charset="-128"/>
                <a:cs typeface="AoyagiKouzanFontT"/>
              </a:rPr>
              <a:t>iPad</a:t>
            </a:r>
            <a:r>
              <a:rPr lang="ja-JP" altLang="en-US" sz="1800" b="1" spc="-500" dirty="0">
                <a:latin typeface="Meiryo" charset="-128"/>
                <a:ea typeface="Meiryo" charset="-128"/>
                <a:cs typeface="Meiryo" charset="-128"/>
              </a:rPr>
              <a:t> 、</a:t>
            </a:r>
            <a:r>
              <a:rPr lang="ja-JP" altLang="en-US" sz="1800" b="1" dirty="0">
                <a:latin typeface="メイリオ" panose="020B0604030504040204" pitchFamily="50" charset="-128"/>
                <a:ea typeface="メイリオ" panose="020B0604030504040204" pitchFamily="50" charset="-128"/>
                <a:cs typeface="AoyagiKouzanFontT"/>
              </a:rPr>
              <a:t>および </a:t>
            </a:r>
            <a:r>
              <a:rPr lang="en-US" altLang="ja-JP" sz="1800" b="1" dirty="0">
                <a:latin typeface="メイリオ" panose="020B0604030504040204" pitchFamily="50" charset="-128"/>
                <a:ea typeface="メイリオ" panose="020B0604030504040204" pitchFamily="50" charset="-128"/>
                <a:cs typeface="AoyagiKouzanFontT"/>
              </a:rPr>
              <a:t>iPod</a:t>
            </a:r>
            <a:r>
              <a:rPr lang="ja-JP" altLang="en-US" sz="1800" b="1" dirty="0">
                <a:latin typeface="メイリオ" panose="020B0604030504040204" pitchFamily="50" charset="-128"/>
                <a:ea typeface="メイリオ" panose="020B0604030504040204" pitchFamily="50" charset="-128"/>
                <a:cs typeface="AoyagiKouzanFontT"/>
              </a:rPr>
              <a:t> </a:t>
            </a:r>
            <a:r>
              <a:rPr lang="en-US" altLang="ja-JP" sz="1800" b="1" dirty="0">
                <a:latin typeface="メイリオ" panose="020B0604030504040204" pitchFamily="50" charset="-128"/>
                <a:ea typeface="メイリオ" panose="020B0604030504040204" pitchFamily="50" charset="-128"/>
                <a:cs typeface="AoyagiKouzanFontT"/>
              </a:rPr>
              <a:t>touch</a:t>
            </a:r>
            <a:r>
              <a:rPr lang="ja-JP" altLang="en-US" sz="1800" b="1" dirty="0">
                <a:latin typeface="メイリオ" panose="020B0604030504040204" pitchFamily="50" charset="-128"/>
                <a:ea typeface="メイリオ" panose="020B0604030504040204" pitchFamily="50" charset="-128"/>
                <a:cs typeface="AoyagiKouzanFontT"/>
              </a:rPr>
              <a:t>に対応しています。</a:t>
            </a:r>
          </a:p>
        </p:txBody>
      </p:sp>
      <p:graphicFrame>
        <p:nvGraphicFramePr>
          <p:cNvPr id="8" name="object 5">
            <a:extLst>
              <a:ext uri="{FF2B5EF4-FFF2-40B4-BE49-F238E27FC236}">
                <a16:creationId xmlns:a16="http://schemas.microsoft.com/office/drawing/2014/main" id="{93E560AA-50ED-451C-869B-A0C833A1F175}"/>
              </a:ext>
            </a:extLst>
          </p:cNvPr>
          <p:cNvGraphicFramePr>
            <a:graphicFrameLocks noGrp="1"/>
          </p:cNvGraphicFramePr>
          <p:nvPr/>
        </p:nvGraphicFramePr>
        <p:xfrm>
          <a:off x="609600" y="2514600"/>
          <a:ext cx="6781800" cy="1721124"/>
        </p:xfrm>
        <a:graphic>
          <a:graphicData uri="http://schemas.openxmlformats.org/drawingml/2006/table">
            <a:tbl>
              <a:tblPr firstRow="1" bandRow="1">
                <a:tableStyleId>{2D5ABB26-0587-4C30-8999-92F81FD0307C}</a:tableStyleId>
              </a:tblPr>
              <a:tblGrid>
                <a:gridCol w="1325179">
                  <a:extLst>
                    <a:ext uri="{9D8B030D-6E8A-4147-A177-3AD203B41FA5}">
                      <a16:colId xmlns:a16="http://schemas.microsoft.com/office/drawing/2014/main" val="20000"/>
                    </a:ext>
                  </a:extLst>
                </a:gridCol>
                <a:gridCol w="3704021">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98184">
                <a:tc>
                  <a:txBody>
                    <a:bodyPr/>
                    <a:lstStyle/>
                    <a:p>
                      <a:pPr marL="177800">
                        <a:lnSpc>
                          <a:spcPct val="100000"/>
                        </a:lnSpc>
                        <a:spcBef>
                          <a:spcPts val="405"/>
                        </a:spcBef>
                      </a:pPr>
                      <a:r>
                        <a:rPr sz="1200" spc="5" dirty="0">
                          <a:latin typeface="メイリオ" panose="020B0604030504040204" pitchFamily="50" charset="-128"/>
                          <a:ea typeface="メイリオ" panose="020B0604030504040204" pitchFamily="50" charset="-128"/>
                          <a:cs typeface="AoyagiKouzanFontT"/>
                        </a:rPr>
                        <a:t>ア</a:t>
                      </a:r>
                      <a:r>
                        <a:rPr sz="1200" spc="-25" dirty="0">
                          <a:latin typeface="メイリオ" panose="020B0604030504040204" pitchFamily="50" charset="-128"/>
                          <a:ea typeface="メイリオ" panose="020B0604030504040204" pitchFamily="50" charset="-128"/>
                          <a:cs typeface="AoyagiKouzanFontT"/>
                        </a:rPr>
                        <a:t>イ</a:t>
                      </a:r>
                      <a:r>
                        <a:rPr sz="1200" spc="-30" dirty="0">
                          <a:latin typeface="メイリオ" panose="020B0604030504040204" pitchFamily="50" charset="-128"/>
                          <a:ea typeface="メイリオ" panose="020B0604030504040204" pitchFamily="50" charset="-128"/>
                          <a:cs typeface="AoyagiKouzanFontT"/>
                        </a:rPr>
                        <a:t>コ</a:t>
                      </a:r>
                      <a:r>
                        <a:rPr sz="1200" spc="10" dirty="0">
                          <a:latin typeface="メイリオ" panose="020B0604030504040204" pitchFamily="50" charset="-128"/>
                          <a:ea typeface="メイリオ" panose="020B0604030504040204" pitchFamily="50" charset="-128"/>
                          <a:cs typeface="AoyagiKouzanFontT"/>
                        </a:rPr>
                        <a:t>ン</a:t>
                      </a:r>
                      <a:endParaRPr sz="1200" dirty="0">
                        <a:latin typeface="メイリオ" panose="020B0604030504040204" pitchFamily="50" charset="-128"/>
                        <a:ea typeface="メイリオ" panose="020B0604030504040204" pitchFamily="50" charset="-128"/>
                        <a:cs typeface="AoyagiKouzanFontT"/>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lvl="1" algn="l">
                        <a:lnSpc>
                          <a:spcPct val="100000"/>
                        </a:lnSpc>
                        <a:spcBef>
                          <a:spcPts val="405"/>
                        </a:spcBef>
                        <a:tabLst>
                          <a:tab pos="304165" algn="l"/>
                          <a:tab pos="761365" algn="l"/>
                          <a:tab pos="1066165" algn="l"/>
                        </a:tabLst>
                      </a:pPr>
                      <a:r>
                        <a:rPr sz="1200" dirty="0">
                          <a:latin typeface="メイリオ" panose="020B0604030504040204" pitchFamily="50" charset="-128"/>
                          <a:ea typeface="メイリオ" panose="020B0604030504040204" pitchFamily="50" charset="-128"/>
                          <a:cs typeface="AoyagiKouzanFontT"/>
                        </a:rPr>
                        <a:t>概要</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90830" lvl="0" algn="l">
                        <a:lnSpc>
                          <a:spcPct val="100000"/>
                        </a:lnSpc>
                        <a:spcBef>
                          <a:spcPts val="405"/>
                        </a:spcBef>
                      </a:pPr>
                      <a:r>
                        <a:rPr sz="1200" spc="5" dirty="0">
                          <a:latin typeface="メイリオ" panose="020B0604030504040204" pitchFamily="50" charset="-128"/>
                          <a:ea typeface="メイリオ" panose="020B0604030504040204" pitchFamily="50" charset="-128"/>
                          <a:cs typeface="AoyagiKouzanFontT"/>
                        </a:rPr>
                        <a:t>ア</a:t>
                      </a:r>
                      <a:r>
                        <a:rPr sz="1200" spc="-5" dirty="0">
                          <a:latin typeface="メイリオ" panose="020B0604030504040204" pitchFamily="50" charset="-128"/>
                          <a:ea typeface="メイリオ" panose="020B0604030504040204" pitchFamily="50" charset="-128"/>
                          <a:cs typeface="AoyagiKouzanFontT"/>
                        </a:rPr>
                        <a:t>プ</a:t>
                      </a:r>
                      <a:r>
                        <a:rPr sz="1200" spc="-15" dirty="0">
                          <a:latin typeface="メイリオ" panose="020B0604030504040204" pitchFamily="50" charset="-128"/>
                          <a:ea typeface="メイリオ" panose="020B0604030504040204" pitchFamily="50" charset="-128"/>
                          <a:cs typeface="AoyagiKouzanFontT"/>
                        </a:rPr>
                        <a:t>リ</a:t>
                      </a:r>
                      <a:endParaRPr sz="1200" dirty="0">
                        <a:latin typeface="メイリオ" panose="020B0604030504040204" pitchFamily="50" charset="-128"/>
                        <a:ea typeface="メイリオ" panose="020B0604030504040204" pitchFamily="50" charset="-128"/>
                        <a:cs typeface="AoyagiKouzanFontT"/>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835702">
                <a:tc rowSpan="2">
                  <a:txBody>
                    <a:bodyPr/>
                    <a:lstStyle/>
                    <a:p>
                      <a:pPr>
                        <a:lnSpc>
                          <a:spcPct val="100000"/>
                        </a:lnSpc>
                      </a:pPr>
                      <a:endParaRPr sz="11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lvl="1" algn="l">
                        <a:lnSpc>
                          <a:spcPct val="100000"/>
                        </a:lnSpc>
                        <a:spcBef>
                          <a:spcPts val="280"/>
                        </a:spcBef>
                      </a:pPr>
                      <a:endParaRPr lang="en-US" sz="1200" spc="85" dirty="0">
                        <a:latin typeface="メイリオ" panose="020B0604030504040204" pitchFamily="50" charset="-128"/>
                        <a:ea typeface="メイリオ" panose="020B0604030504040204" pitchFamily="50" charset="-128"/>
                        <a:cs typeface="AoyagiKouzanFontT"/>
                      </a:endParaRPr>
                    </a:p>
                    <a:p>
                      <a:pPr lvl="1" algn="l">
                        <a:lnSpc>
                          <a:spcPct val="100000"/>
                        </a:lnSpc>
                        <a:spcBef>
                          <a:spcPts val="280"/>
                        </a:spcBef>
                      </a:pPr>
                      <a:r>
                        <a:rPr sz="1200" spc="85" dirty="0">
                          <a:latin typeface="メイリオ" panose="020B0604030504040204" pitchFamily="50" charset="-128"/>
                          <a:ea typeface="メイリオ" panose="020B0604030504040204" pitchFamily="50" charset="-128"/>
                          <a:cs typeface="AoyagiKouzanFontT"/>
                        </a:rPr>
                        <a:t>CLINICS</a:t>
                      </a:r>
                      <a:r>
                        <a:rPr sz="1200" spc="-254" dirty="0">
                          <a:latin typeface="メイリオ" panose="020B0604030504040204" pitchFamily="50" charset="-128"/>
                          <a:ea typeface="メイリオ" panose="020B0604030504040204" pitchFamily="50" charset="-128"/>
                          <a:cs typeface="AoyagiKouzanFontT"/>
                        </a:rPr>
                        <a:t> </a:t>
                      </a:r>
                      <a:r>
                        <a:rPr lang="ja-JP" altLang="en-US" sz="1200" spc="-254" dirty="0">
                          <a:latin typeface="メイリオ" panose="020B0604030504040204" pitchFamily="50" charset="-128"/>
                          <a:ea typeface="メイリオ" panose="020B0604030504040204" pitchFamily="50" charset="-128"/>
                          <a:cs typeface="AoyagiKouzanFontT"/>
                        </a:rPr>
                        <a:t>では、</a:t>
                      </a:r>
                      <a:r>
                        <a:rPr sz="1200" spc="-5" dirty="0" err="1">
                          <a:latin typeface="メイリオ" panose="020B0604030504040204" pitchFamily="50" charset="-128"/>
                          <a:ea typeface="メイリオ" panose="020B0604030504040204" pitchFamily="50" charset="-128"/>
                          <a:cs typeface="AoyagiKouzanFontT"/>
                        </a:rPr>
                        <a:t>オ</a:t>
                      </a:r>
                      <a:r>
                        <a:rPr sz="1200" spc="5" dirty="0" err="1">
                          <a:latin typeface="メイリオ" panose="020B0604030504040204" pitchFamily="50" charset="-128"/>
                          <a:ea typeface="メイリオ" panose="020B0604030504040204" pitchFamily="50" charset="-128"/>
                          <a:cs typeface="AoyagiKouzanFontT"/>
                        </a:rPr>
                        <a:t>ン</a:t>
                      </a:r>
                      <a:r>
                        <a:rPr sz="1200" spc="-5" dirty="0" err="1">
                          <a:latin typeface="メイリオ" panose="020B0604030504040204" pitchFamily="50" charset="-128"/>
                          <a:ea typeface="メイリオ" panose="020B0604030504040204" pitchFamily="50" charset="-128"/>
                          <a:cs typeface="AoyagiKouzanFontT"/>
                        </a:rPr>
                        <a:t>ラ</a:t>
                      </a:r>
                      <a:r>
                        <a:rPr sz="1200" spc="-25" dirty="0" err="1">
                          <a:latin typeface="メイリオ" panose="020B0604030504040204" pitchFamily="50" charset="-128"/>
                          <a:ea typeface="メイリオ" panose="020B0604030504040204" pitchFamily="50" charset="-128"/>
                          <a:cs typeface="AoyagiKouzanFontT"/>
                        </a:rPr>
                        <a:t>イ</a:t>
                      </a:r>
                      <a:r>
                        <a:rPr sz="1200" spc="5" dirty="0" err="1">
                          <a:latin typeface="メイリオ" panose="020B0604030504040204" pitchFamily="50" charset="-128"/>
                          <a:ea typeface="メイリオ" panose="020B0604030504040204" pitchFamily="50" charset="-128"/>
                          <a:cs typeface="AoyagiKouzanFontT"/>
                        </a:rPr>
                        <a:t>ン</a:t>
                      </a:r>
                      <a:r>
                        <a:rPr sz="1200" spc="-10" dirty="0" err="1">
                          <a:latin typeface="メイリオ" panose="020B0604030504040204" pitchFamily="50" charset="-128"/>
                          <a:ea typeface="メイリオ" panose="020B0604030504040204" pitchFamily="50" charset="-128"/>
                          <a:cs typeface="AoyagiKouzanFontT"/>
                        </a:rPr>
                        <a:t>で</a:t>
                      </a:r>
                      <a:r>
                        <a:rPr sz="1200" spc="-5" dirty="0" err="1">
                          <a:latin typeface="メイリオ" panose="020B0604030504040204" pitchFamily="50" charset="-128"/>
                          <a:ea typeface="メイリオ" panose="020B0604030504040204" pitchFamily="50" charset="-128"/>
                          <a:cs typeface="AoyagiKouzanFontT"/>
                        </a:rPr>
                        <a:t>医師</a:t>
                      </a:r>
                      <a:r>
                        <a:rPr sz="1200" spc="-40" dirty="0" err="1">
                          <a:latin typeface="メイリオ" panose="020B0604030504040204" pitchFamily="50" charset="-128"/>
                          <a:ea typeface="メイリオ" panose="020B0604030504040204" pitchFamily="50" charset="-128"/>
                          <a:cs typeface="AoyagiKouzanFontT"/>
                        </a:rPr>
                        <a:t>の</a:t>
                      </a:r>
                      <a:r>
                        <a:rPr sz="1200" spc="5" dirty="0" err="1">
                          <a:latin typeface="メイリオ" panose="020B0604030504040204" pitchFamily="50" charset="-128"/>
                          <a:ea typeface="メイリオ" panose="020B0604030504040204" pitchFamily="50" charset="-128"/>
                          <a:cs typeface="AoyagiKouzanFontT"/>
                        </a:rPr>
                        <a:t>診</a:t>
                      </a:r>
                      <a:r>
                        <a:rPr sz="1200" spc="-5" dirty="0" err="1">
                          <a:latin typeface="メイリオ" panose="020B0604030504040204" pitchFamily="50" charset="-128"/>
                          <a:ea typeface="メイリオ" panose="020B0604030504040204" pitchFamily="50" charset="-128"/>
                          <a:cs typeface="AoyagiKouzanFontT"/>
                        </a:rPr>
                        <a:t>察</a:t>
                      </a:r>
                      <a:r>
                        <a:rPr sz="1200" spc="25" dirty="0" err="1">
                          <a:latin typeface="メイリオ" panose="020B0604030504040204" pitchFamily="50" charset="-128"/>
                          <a:ea typeface="メイリオ" panose="020B0604030504040204" pitchFamily="50" charset="-128"/>
                          <a:cs typeface="AoyagiKouzanFontT"/>
                        </a:rPr>
                        <a:t>を</a:t>
                      </a:r>
                      <a:r>
                        <a:rPr sz="1200" spc="10" dirty="0" err="1">
                          <a:latin typeface="メイリオ" panose="020B0604030504040204" pitchFamily="50" charset="-128"/>
                          <a:ea typeface="メイリオ" panose="020B0604030504040204" pitchFamily="50" charset="-128"/>
                          <a:cs typeface="AoyagiKouzanFontT"/>
                        </a:rPr>
                        <a:t>受</a:t>
                      </a:r>
                      <a:r>
                        <a:rPr sz="1200" spc="5" dirty="0" err="1">
                          <a:latin typeface="メイリオ" panose="020B0604030504040204" pitchFamily="50" charset="-128"/>
                          <a:ea typeface="メイリオ" panose="020B0604030504040204" pitchFamily="50" charset="-128"/>
                          <a:cs typeface="AoyagiKouzanFontT"/>
                        </a:rPr>
                        <a:t>け</a:t>
                      </a:r>
                      <a:r>
                        <a:rPr sz="1200" spc="-455" dirty="0">
                          <a:latin typeface="メイリオ" panose="020B0604030504040204" pitchFamily="50" charset="-128"/>
                          <a:ea typeface="メイリオ" panose="020B0604030504040204" pitchFamily="50" charset="-128"/>
                          <a:cs typeface="AoyagiKouzanFontT"/>
                        </a:rPr>
                        <a:t>、</a:t>
                      </a:r>
                      <a:endParaRPr lang="en-US" sz="1200" spc="-455" dirty="0">
                        <a:latin typeface="メイリオ" panose="020B0604030504040204" pitchFamily="50" charset="-128"/>
                        <a:ea typeface="メイリオ" panose="020B0604030504040204" pitchFamily="50" charset="-128"/>
                        <a:cs typeface="AoyagiKouzanFontT"/>
                      </a:endParaRPr>
                    </a:p>
                    <a:p>
                      <a:pPr lvl="1" algn="l">
                        <a:lnSpc>
                          <a:spcPct val="100000"/>
                        </a:lnSpc>
                        <a:spcBef>
                          <a:spcPts val="280"/>
                        </a:spcBef>
                      </a:pPr>
                      <a:r>
                        <a:rPr sz="1200" spc="5" dirty="0" err="1">
                          <a:latin typeface="メイリオ" panose="020B0604030504040204" pitchFamily="50" charset="-128"/>
                          <a:ea typeface="メイリオ" panose="020B0604030504040204" pitchFamily="50" charset="-128"/>
                          <a:cs typeface="AoyagiKouzanFontT"/>
                        </a:rPr>
                        <a:t>処</a:t>
                      </a:r>
                      <a:r>
                        <a:rPr sz="1200" spc="-5" dirty="0" err="1">
                          <a:latin typeface="メイリオ" panose="020B0604030504040204" pitchFamily="50" charset="-128"/>
                          <a:ea typeface="メイリオ" panose="020B0604030504040204" pitchFamily="50" charset="-128"/>
                          <a:cs typeface="AoyagiKouzanFontT"/>
                        </a:rPr>
                        <a:t>方箋</a:t>
                      </a:r>
                      <a:r>
                        <a:rPr lang="ja-JP" altLang="en-US" sz="1200" spc="-5" dirty="0">
                          <a:latin typeface="メイリオ" panose="020B0604030504040204" pitchFamily="50" charset="-128"/>
                          <a:ea typeface="メイリオ" panose="020B0604030504040204" pitchFamily="50" charset="-128"/>
                          <a:cs typeface="AoyagiKouzanFontT"/>
                        </a:rPr>
                        <a:t>データをアップロードしてもらい、</a:t>
                      </a:r>
                      <a:endParaRPr lang="en-US" altLang="ja-JP" sz="1200" spc="-5" dirty="0">
                        <a:latin typeface="メイリオ" panose="020B0604030504040204" pitchFamily="50" charset="-128"/>
                        <a:ea typeface="メイリオ" panose="020B0604030504040204" pitchFamily="50" charset="-128"/>
                        <a:cs typeface="AoyagiKouzanFontT"/>
                      </a:endParaRPr>
                    </a:p>
                    <a:p>
                      <a:pPr lvl="1" algn="l">
                        <a:lnSpc>
                          <a:spcPct val="100000"/>
                        </a:lnSpc>
                        <a:spcBef>
                          <a:spcPts val="280"/>
                        </a:spcBef>
                      </a:pPr>
                      <a:r>
                        <a:rPr lang="ja-JP" altLang="en-US" sz="1200" spc="-5" dirty="0">
                          <a:latin typeface="メイリオ" panose="020B0604030504040204" pitchFamily="50" charset="-128"/>
                          <a:ea typeface="メイリオ" panose="020B0604030504040204" pitchFamily="50" charset="-128"/>
                          <a:cs typeface="AoyagiKouzanFontT"/>
                        </a:rPr>
                        <a:t>オンラインで薬剤師から服薬指導を受け、</a:t>
                      </a:r>
                      <a:endParaRPr lang="en-US" altLang="ja-JP" sz="1200" spc="-5" dirty="0">
                        <a:latin typeface="メイリオ" panose="020B0604030504040204" pitchFamily="50" charset="-128"/>
                        <a:ea typeface="メイリオ" panose="020B0604030504040204" pitchFamily="50" charset="-128"/>
                        <a:cs typeface="AoyagiKouzanFontT"/>
                      </a:endParaRPr>
                    </a:p>
                    <a:p>
                      <a:pPr lvl="1" algn="l">
                        <a:lnSpc>
                          <a:spcPct val="100000"/>
                        </a:lnSpc>
                        <a:spcBef>
                          <a:spcPts val="280"/>
                        </a:spcBef>
                      </a:pPr>
                      <a:r>
                        <a:rPr lang="ja-JP" altLang="en-US" sz="1200" spc="-5" dirty="0">
                          <a:latin typeface="メイリオ" panose="020B0604030504040204" pitchFamily="50" charset="-128"/>
                          <a:ea typeface="メイリオ" panose="020B0604030504040204" pitchFamily="50" charset="-128"/>
                          <a:cs typeface="AoyagiKouzanFontT"/>
                        </a:rPr>
                        <a:t>薬は郵送で自宅等で受け取ることができます。</a:t>
                      </a:r>
                      <a:endParaRPr lang="en-US" altLang="ja-JP" sz="1200" spc="-5" dirty="0">
                        <a:latin typeface="メイリオ" panose="020B0604030504040204" pitchFamily="50" charset="-128"/>
                        <a:ea typeface="メイリオ" panose="020B0604030504040204" pitchFamily="50" charset="-128"/>
                        <a:cs typeface="AoyagiKouzanFontT"/>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7945" lvl="0" algn="l">
                        <a:lnSpc>
                          <a:spcPct val="100000"/>
                        </a:lnSpc>
                        <a:spcBef>
                          <a:spcPts val="25"/>
                        </a:spcBef>
                      </a:pPr>
                      <a:endParaRPr lang="en-US" sz="1200" spc="-20" dirty="0">
                        <a:latin typeface="メイリオ" panose="020B0604030504040204" pitchFamily="50" charset="-128"/>
                        <a:ea typeface="メイリオ" panose="020B0604030504040204" pitchFamily="50" charset="-128"/>
                        <a:cs typeface="AoyagiKouzanFontT"/>
                      </a:endParaRPr>
                    </a:p>
                    <a:p>
                      <a:pPr marL="67945" lvl="0" algn="l">
                        <a:lnSpc>
                          <a:spcPct val="100000"/>
                        </a:lnSpc>
                        <a:spcBef>
                          <a:spcPts val="25"/>
                        </a:spcBef>
                      </a:pPr>
                      <a:r>
                        <a:rPr lang="en-US" sz="1200" spc="-20" dirty="0" err="1">
                          <a:latin typeface="メイリオ" panose="020B0604030504040204" pitchFamily="50" charset="-128"/>
                          <a:ea typeface="メイリオ" panose="020B0604030504040204" pitchFamily="50" charset="-128"/>
                          <a:cs typeface="AoyagiKouzanFontT"/>
                        </a:rPr>
                        <a:t>Medley,inc</a:t>
                      </a:r>
                      <a:r>
                        <a:rPr lang="en-US" sz="1200" spc="-20" dirty="0">
                          <a:latin typeface="メイリオ" panose="020B0604030504040204" pitchFamily="50" charset="-128"/>
                          <a:ea typeface="メイリオ" panose="020B0604030504040204" pitchFamily="50" charset="-128"/>
                          <a:cs typeface="AoyagiKouzanFontT"/>
                        </a:rPr>
                        <a:t>.</a:t>
                      </a:r>
                    </a:p>
                    <a:p>
                      <a:pPr marL="67945" lvl="0" algn="l">
                        <a:lnSpc>
                          <a:spcPct val="100000"/>
                        </a:lnSpc>
                        <a:spcBef>
                          <a:spcPts val="25"/>
                        </a:spcBef>
                      </a:pPr>
                      <a:r>
                        <a:rPr lang="en-US" altLang="ja-JP" sz="1200" spc="-20" dirty="0">
                          <a:latin typeface="メイリオ" panose="020B0604030504040204" pitchFamily="50" charset="-128"/>
                          <a:ea typeface="メイリオ" panose="020B0604030504040204" pitchFamily="50" charset="-128"/>
                          <a:cs typeface="AoyagiKouzanFontT"/>
                        </a:rPr>
                        <a:t>Android6.0</a:t>
                      </a:r>
                      <a:r>
                        <a:rPr lang="ja-JP" altLang="en-US" sz="1200" spc="-20" dirty="0">
                          <a:latin typeface="メイリオ" panose="020B0604030504040204" pitchFamily="50" charset="-128"/>
                          <a:ea typeface="メイリオ" panose="020B0604030504040204" pitchFamily="50" charset="-128"/>
                          <a:cs typeface="AoyagiKouzanFontT"/>
                        </a:rPr>
                        <a:t>以上</a:t>
                      </a:r>
                    </a:p>
                    <a:p>
                      <a:pPr marL="67945" lvl="0" algn="l">
                        <a:lnSpc>
                          <a:spcPct val="100000"/>
                        </a:lnSpc>
                        <a:spcBef>
                          <a:spcPts val="25"/>
                        </a:spcBef>
                      </a:pPr>
                      <a:r>
                        <a:rPr lang="ja-JP" altLang="en-US" sz="1200" spc="-20" dirty="0">
                          <a:latin typeface="メイリオ" panose="020B0604030504040204" pitchFamily="50" charset="-128"/>
                          <a:ea typeface="メイリオ" panose="020B0604030504040204" pitchFamily="50" charset="-128"/>
                          <a:cs typeface="AoyagiKouzanFontT"/>
                        </a:rPr>
                        <a:t>インストール費、</a:t>
                      </a:r>
                      <a:endParaRPr lang="en-US" altLang="ja-JP" sz="1200" spc="-20" dirty="0">
                        <a:latin typeface="メイリオ" panose="020B0604030504040204" pitchFamily="50" charset="-128"/>
                        <a:ea typeface="メイリオ" panose="020B0604030504040204" pitchFamily="50" charset="-128"/>
                        <a:cs typeface="AoyagiKouzanFontT"/>
                      </a:endParaRPr>
                    </a:p>
                    <a:p>
                      <a:pPr marL="67945" lvl="0" algn="l">
                        <a:lnSpc>
                          <a:spcPct val="100000"/>
                        </a:lnSpc>
                        <a:spcBef>
                          <a:spcPts val="25"/>
                        </a:spcBef>
                      </a:pPr>
                      <a:r>
                        <a:rPr lang="ja-JP" altLang="en-US" sz="1200" spc="-20" dirty="0">
                          <a:latin typeface="メイリオ" panose="020B0604030504040204" pitchFamily="50" charset="-128"/>
                          <a:ea typeface="メイリオ" panose="020B0604030504040204" pitchFamily="50" charset="-128"/>
                          <a:cs typeface="AoyagiKouzanFontT"/>
                        </a:rPr>
                        <a:t>利用料とも無料</a:t>
                      </a:r>
                      <a:endParaRPr lang="en-US" altLang="ja-JP" sz="1200" spc="-20" dirty="0">
                        <a:latin typeface="メイリオ" panose="020B0604030504040204" pitchFamily="50" charset="-128"/>
                        <a:ea typeface="メイリオ" panose="020B0604030504040204" pitchFamily="50" charset="-128"/>
                        <a:cs typeface="AoyagiKouzanFontT"/>
                      </a:endParaRPr>
                    </a:p>
                    <a:p>
                      <a:pPr marL="67945" lvl="0" algn="l">
                        <a:lnSpc>
                          <a:spcPct val="100000"/>
                        </a:lnSpc>
                        <a:spcBef>
                          <a:spcPts val="25"/>
                        </a:spcBef>
                      </a:pPr>
                      <a:r>
                        <a:rPr lang="ja-JP" altLang="en-US" sz="1200" spc="-20" dirty="0">
                          <a:latin typeface="メイリオ" panose="020B0604030504040204" pitchFamily="50" charset="-128"/>
                          <a:ea typeface="メイリオ" panose="020B0604030504040204" pitchFamily="50" charset="-128"/>
                          <a:cs typeface="AoyagiKouzanFontT"/>
                        </a:rPr>
                        <a:t>一部</a:t>
                      </a:r>
                      <a:r>
                        <a:rPr lang="en-US" altLang="ja-JP" sz="1200" spc="-20" dirty="0">
                          <a:latin typeface="メイリオ" panose="020B0604030504040204" pitchFamily="50" charset="-128"/>
                          <a:ea typeface="メイリオ" panose="020B0604030504040204" pitchFamily="50" charset="-128"/>
                          <a:cs typeface="AoyagiKouzanFontT"/>
                        </a:rPr>
                        <a:t>Galaxy</a:t>
                      </a:r>
                      <a:r>
                        <a:rPr lang="ja-JP" altLang="en-US" sz="1200" spc="-20" dirty="0">
                          <a:latin typeface="メイリオ" panose="020B0604030504040204" pitchFamily="50" charset="-128"/>
                          <a:ea typeface="メイリオ" panose="020B0604030504040204" pitchFamily="50" charset="-128"/>
                          <a:cs typeface="AoyagiKouzanFontT"/>
                        </a:rPr>
                        <a:t>端末非対応</a:t>
                      </a:r>
                      <a:endParaRPr sz="1200" dirty="0">
                        <a:latin typeface="メイリオ" panose="020B0604030504040204" pitchFamily="50" charset="-128"/>
                        <a:ea typeface="メイリオ" panose="020B0604030504040204" pitchFamily="50" charset="-128"/>
                        <a:cs typeface="AoyagiKouzanFontT"/>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r h="384449">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9538" marR="62865" lvl="1" algn="l">
                        <a:lnSpc>
                          <a:spcPct val="150000"/>
                        </a:lnSpc>
                      </a:pPr>
                      <a:endParaRPr sz="1200" dirty="0">
                        <a:latin typeface="メイリオ" panose="020B0604030504040204" pitchFamily="50" charset="-128"/>
                        <a:ea typeface="メイリオ" panose="020B0604030504040204" pitchFamily="50" charset="-128"/>
                        <a:cs typeface="AoyagiKouzanFontT"/>
                      </a:endParaRPr>
                    </a:p>
                  </a:txBody>
                  <a:tcPr marL="0" marR="0" marT="32384"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67945" marR="60960" lvl="0" algn="l">
                        <a:lnSpc>
                          <a:spcPct val="100000"/>
                        </a:lnSpc>
                        <a:spcBef>
                          <a:spcPts val="40"/>
                        </a:spcBef>
                      </a:pPr>
                      <a:endParaRPr sz="1200" dirty="0">
                        <a:latin typeface="AoyagiKouzanFontT"/>
                        <a:cs typeface="AoyagiKouzanFontT"/>
                      </a:endParaRPr>
                    </a:p>
                  </a:txBody>
                  <a:tcPr marL="0" marR="0" marT="55244" marB="0">
                    <a:lnL w="6350">
                      <a:solidFill>
                        <a:srgbClr val="000000"/>
                      </a:solidFill>
                      <a:prstDash val="solid"/>
                    </a:lnL>
                    <a:lnR w="6350">
                      <a:solidFill>
                        <a:srgbClr val="000000"/>
                      </a:solidFill>
                      <a:prstDash val="solid"/>
                    </a:lnR>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9" name="object 2">
            <a:extLst>
              <a:ext uri="{FF2B5EF4-FFF2-40B4-BE49-F238E27FC236}">
                <a16:creationId xmlns:a16="http://schemas.microsoft.com/office/drawing/2014/main" id="{91114A6D-3EF0-4D7A-B401-0FE68D200B66}"/>
              </a:ext>
            </a:extLst>
          </p:cNvPr>
          <p:cNvSpPr/>
          <p:nvPr/>
        </p:nvSpPr>
        <p:spPr>
          <a:xfrm>
            <a:off x="800102" y="2911148"/>
            <a:ext cx="846751" cy="753956"/>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p>
        </p:txBody>
      </p:sp>
      <p:sp>
        <p:nvSpPr>
          <p:cNvPr id="10"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347337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a:tabLst>
                <a:tab pos="217488" algn="l"/>
              </a:tabLst>
            </a:pPr>
            <a:endParaRPr lang="ja-JP" altLang="en-US" sz="2737" dirty="0"/>
          </a:p>
          <a:p>
            <a:pPr marL="9525">
              <a:spcBef>
                <a:spcPts val="85"/>
              </a:spcBef>
              <a:tabLst>
                <a:tab pos="217488"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【10】</a:t>
            </a:r>
            <a:r>
              <a:rPr lang="ja-JP" altLang="en-US" sz="2800" dirty="0">
                <a:latin typeface="AoyagiKouzanFontT"/>
                <a:cs typeface="AoyagiKouzanFontT"/>
              </a:rPr>
              <a:t>ビデオ通話で診察</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562213" y="1371600"/>
            <a:ext cx="7438787" cy="357215"/>
          </a:xfrm>
          <a:prstGeom prst="rect">
            <a:avLst/>
          </a:prstGeom>
        </p:spPr>
        <p:txBody>
          <a:bodyPr vert="horz" wrap="square" lIns="0" tIns="10860" rIns="0" bIns="0" rtlCol="0">
            <a:spAutoFit/>
          </a:bodyPr>
          <a:lstStyle/>
          <a:p>
            <a:pPr marL="10860" marR="4344" indent="36381">
              <a:lnSpc>
                <a:spcPct val="125000"/>
              </a:lnSpc>
              <a:spcBef>
                <a:spcPts val="85"/>
              </a:spcBef>
            </a:pPr>
            <a:r>
              <a:rPr lang="en-US" altLang="ja-JP" sz="1800" b="1" spc="82" dirty="0">
                <a:solidFill>
                  <a:srgbClr val="009650"/>
                </a:solidFill>
                <a:latin typeface="Meiryo" charset="-128"/>
                <a:ea typeface="Meiryo" charset="-128"/>
                <a:cs typeface="Meiryo" charset="-128"/>
              </a:rPr>
              <a:t>Android</a:t>
            </a:r>
            <a:r>
              <a:rPr lang="ja-JP" altLang="en-US" sz="1800" b="1" spc="-34" dirty="0">
                <a:solidFill>
                  <a:srgbClr val="009650"/>
                </a:solidFill>
                <a:latin typeface="Meiryo" charset="-128"/>
                <a:ea typeface="Meiryo" charset="-128"/>
                <a:cs typeface="Meiryo" charset="-128"/>
              </a:rPr>
              <a:t>の</a:t>
            </a:r>
            <a:r>
              <a:rPr lang="ja-JP" altLang="en-US" sz="1800" b="1" dirty="0">
                <a:solidFill>
                  <a:srgbClr val="009650"/>
                </a:solidFill>
                <a:latin typeface="Meiryo" charset="-128"/>
                <a:ea typeface="Meiryo" charset="-128"/>
                <a:cs typeface="Meiryo" charset="-128"/>
              </a:rPr>
              <a:t>場合</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予約時間内に医師から通知が届きます</a:t>
            </a:r>
          </a:p>
        </p:txBody>
      </p:sp>
      <p:pic>
        <p:nvPicPr>
          <p:cNvPr id="19" name="図 18">
            <a:extLst>
              <a:ext uri="{FF2B5EF4-FFF2-40B4-BE49-F238E27FC236}">
                <a16:creationId xmlns:a16="http://schemas.microsoft.com/office/drawing/2014/main" id="{EC630F26-3461-4318-823D-3A42946E8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800" y="1996142"/>
            <a:ext cx="1620000" cy="2979261"/>
          </a:xfrm>
          <a:prstGeom prst="rect">
            <a:avLst/>
          </a:prstGeom>
        </p:spPr>
      </p:pic>
      <p:pic>
        <p:nvPicPr>
          <p:cNvPr id="22" name="図 21">
            <a:extLst>
              <a:ext uri="{FF2B5EF4-FFF2-40B4-BE49-F238E27FC236}">
                <a16:creationId xmlns:a16="http://schemas.microsoft.com/office/drawing/2014/main" id="{7E9CF55D-3E07-4CED-8950-6C766F445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600" y="1999117"/>
            <a:ext cx="1620000" cy="2892625"/>
          </a:xfrm>
          <a:prstGeom prst="rect">
            <a:avLst/>
          </a:prstGeom>
        </p:spPr>
      </p:pic>
      <p:sp>
        <p:nvSpPr>
          <p:cNvPr id="32" name="正方形/長方形 31"/>
          <p:cNvSpPr/>
          <p:nvPr/>
        </p:nvSpPr>
        <p:spPr>
          <a:xfrm>
            <a:off x="4167000" y="3577142"/>
            <a:ext cx="252000"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図形グループ 32"/>
          <p:cNvGrpSpPr/>
          <p:nvPr/>
        </p:nvGrpSpPr>
        <p:grpSpPr>
          <a:xfrm>
            <a:off x="3954453" y="3380432"/>
            <a:ext cx="441147" cy="400110"/>
            <a:chOff x="3501100" y="4812902"/>
            <a:chExt cx="441147" cy="400110"/>
          </a:xfrm>
        </p:grpSpPr>
        <p:sp>
          <p:nvSpPr>
            <p:cNvPr id="34" name="円/楕円 33"/>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37" name="図形グループ 36"/>
          <p:cNvGrpSpPr/>
          <p:nvPr/>
        </p:nvGrpSpPr>
        <p:grpSpPr>
          <a:xfrm>
            <a:off x="5979747" y="1803400"/>
            <a:ext cx="441147" cy="400110"/>
            <a:chOff x="2526553" y="4812902"/>
            <a:chExt cx="441147" cy="400110"/>
          </a:xfrm>
        </p:grpSpPr>
        <p:sp>
          <p:nvSpPr>
            <p:cNvPr id="38" name="円/楕円 37"/>
            <p:cNvSpPr>
              <a:spLocks noChangeAspect="1"/>
            </p:cNvSpPr>
            <p:nvPr/>
          </p:nvSpPr>
          <p:spPr>
            <a:xfrm>
              <a:off x="2586700"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a:spLocks/>
            </p:cNvSpPr>
            <p:nvPr/>
          </p:nvSpPr>
          <p:spPr>
            <a:xfrm>
              <a:off x="2526553"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40" name="図形グループ 39"/>
          <p:cNvGrpSpPr/>
          <p:nvPr/>
        </p:nvGrpSpPr>
        <p:grpSpPr>
          <a:xfrm>
            <a:off x="2743200" y="1824632"/>
            <a:ext cx="441147" cy="400110"/>
            <a:chOff x="3501100" y="4812902"/>
            <a:chExt cx="441147" cy="400110"/>
          </a:xfrm>
        </p:grpSpPr>
        <p:sp>
          <p:nvSpPr>
            <p:cNvPr id="41" name="円/楕円 4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23" name="object 18">
            <a:extLst>
              <a:ext uri="{FF2B5EF4-FFF2-40B4-BE49-F238E27FC236}">
                <a16:creationId xmlns:a16="http://schemas.microsoft.com/office/drawing/2014/main" id="{84120372-64DA-4E54-A83F-BF6241F74A06}"/>
              </a:ext>
            </a:extLst>
          </p:cNvPr>
          <p:cNvSpPr txBox="1"/>
          <p:nvPr/>
        </p:nvSpPr>
        <p:spPr>
          <a:xfrm>
            <a:off x="318632" y="1905000"/>
            <a:ext cx="2513741" cy="2846292"/>
          </a:xfrm>
          <a:prstGeom prst="rect">
            <a:avLst/>
          </a:prstGeom>
        </p:spPr>
        <p:txBody>
          <a:bodyPr vert="horz" wrap="square" lIns="0" tIns="12065" rIns="0" bIns="0" rtlCol="0">
            <a:spAutoFit/>
          </a:bodyPr>
          <a:lstStyle/>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予定の時間前に</a:t>
            </a:r>
            <a:r>
              <a:rPr lang="en-US" altLang="ja-JP" sz="1800" b="1" spc="5" dirty="0">
                <a:latin typeface="Meiryo" charset="-128"/>
                <a:ea typeface="Meiryo" charset="-128"/>
                <a:cs typeface="Meiryo" charset="-128"/>
              </a:rPr>
              <a:t>	｢CLINICS｣</a:t>
            </a:r>
            <a:r>
              <a:rPr lang="ja-JP" altLang="en-US" sz="1800" b="1" spc="5" dirty="0">
                <a:latin typeface="Meiryo" charset="-128"/>
                <a:ea typeface="Meiryo" charset="-128"/>
                <a:cs typeface="Meiryo" charset="-128"/>
              </a:rPr>
              <a:t>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立ち上げて待機</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ビデオ通話を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始めます</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の</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メッセージが出たら</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はい</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ja-JP" altLang="en-US" sz="1800" b="1" dirty="0">
              <a:latin typeface="Meiryo" charset="-128"/>
              <a:ea typeface="Meiryo" charset="-128"/>
              <a:cs typeface="Meiryo" charset="-128"/>
            </a:endParaRPr>
          </a:p>
          <a:p>
            <a:pPr marL="12700">
              <a:spcBef>
                <a:spcPts val="100"/>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診療が始まります</a:t>
            </a:r>
            <a:endParaRPr lang="en-US" altLang="ja-JP" sz="1800" b="1" spc="5" dirty="0">
              <a:latin typeface="Meiryo" charset="-128"/>
              <a:ea typeface="Meiryo" charset="-128"/>
              <a:cs typeface="Meiryo" charset="-128"/>
            </a:endParaRPr>
          </a:p>
          <a:p>
            <a:pPr marL="12700">
              <a:spcBef>
                <a:spcPts val="100"/>
              </a:spcBef>
              <a:tabLst>
                <a:tab pos="352425" algn="l"/>
              </a:tabLst>
            </a:pPr>
            <a:endParaRPr sz="1800" b="1" dirty="0">
              <a:latin typeface="Meiryo" charset="-128"/>
              <a:ea typeface="Meiryo" charset="-128"/>
              <a:cs typeface="Meiryo" charset="-128"/>
            </a:endParaRPr>
          </a:p>
        </p:txBody>
      </p:sp>
      <p:grpSp>
        <p:nvGrpSpPr>
          <p:cNvPr id="24" name="図形グループ 23"/>
          <p:cNvGrpSpPr/>
          <p:nvPr/>
        </p:nvGrpSpPr>
        <p:grpSpPr>
          <a:xfrm>
            <a:off x="5029200" y="2752110"/>
            <a:ext cx="720000" cy="691832"/>
            <a:chOff x="2743754" y="4622188"/>
            <a:chExt cx="720000" cy="691832"/>
          </a:xfrm>
        </p:grpSpPr>
        <p:cxnSp>
          <p:nvCxnSpPr>
            <p:cNvPr id="25" name="直線コネクタ 24"/>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306760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9525">
              <a:spcBef>
                <a:spcPts val="85"/>
              </a:spcBef>
              <a:tabLst>
                <a:tab pos="217488"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【10】</a:t>
            </a:r>
            <a:r>
              <a:rPr lang="ja-JP" altLang="en-US" sz="2800" dirty="0">
                <a:latin typeface="AoyagiKouzanFontT"/>
                <a:cs typeface="AoyagiKouzanFontT"/>
              </a:rPr>
              <a:t>ビデオ通話で診察</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598789" y="1417320"/>
            <a:ext cx="7438787" cy="287965"/>
          </a:xfrm>
          <a:prstGeom prst="rect">
            <a:avLst/>
          </a:prstGeom>
        </p:spPr>
        <p:txBody>
          <a:bodyPr vert="horz" wrap="square" lIns="0" tIns="10860" rIns="0" bIns="0"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  </a:t>
            </a:r>
            <a:r>
              <a:rPr lang="ja-JP" altLang="en-US" sz="1800" b="1" dirty="0">
                <a:latin typeface="Meiryo" charset="-128"/>
                <a:ea typeface="Meiryo" charset="-128"/>
                <a:cs typeface="Meiryo" charset="-128"/>
              </a:rPr>
              <a:t>予約時間内に医師から通知が届きます</a:t>
            </a:r>
          </a:p>
        </p:txBody>
      </p:sp>
      <p:pic>
        <p:nvPicPr>
          <p:cNvPr id="10" name="図 9">
            <a:extLst>
              <a:ext uri="{FF2B5EF4-FFF2-40B4-BE49-F238E27FC236}">
                <a16:creationId xmlns:a16="http://schemas.microsoft.com/office/drawing/2014/main" id="{C587ABD4-AD19-4B70-8AAD-4349D0260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00" y="1988306"/>
            <a:ext cx="1620000" cy="2897747"/>
          </a:xfrm>
          <a:prstGeom prst="rect">
            <a:avLst/>
          </a:prstGeom>
        </p:spPr>
      </p:pic>
      <p:pic>
        <p:nvPicPr>
          <p:cNvPr id="14" name="図 13">
            <a:extLst>
              <a:ext uri="{FF2B5EF4-FFF2-40B4-BE49-F238E27FC236}">
                <a16:creationId xmlns:a16="http://schemas.microsoft.com/office/drawing/2014/main" id="{38A8D737-759E-4D0E-87FA-547AF9ADB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656" y="1977626"/>
            <a:ext cx="1673726" cy="2787220"/>
          </a:xfrm>
          <a:prstGeom prst="rect">
            <a:avLst/>
          </a:prstGeom>
        </p:spPr>
      </p:pic>
      <p:sp>
        <p:nvSpPr>
          <p:cNvPr id="33" name="object 18">
            <a:extLst>
              <a:ext uri="{FF2B5EF4-FFF2-40B4-BE49-F238E27FC236}">
                <a16:creationId xmlns:a16="http://schemas.microsoft.com/office/drawing/2014/main" id="{84120372-64DA-4E54-A83F-BF6241F74A06}"/>
              </a:ext>
            </a:extLst>
          </p:cNvPr>
          <p:cNvSpPr txBox="1"/>
          <p:nvPr/>
        </p:nvSpPr>
        <p:spPr>
          <a:xfrm>
            <a:off x="318632" y="1905000"/>
            <a:ext cx="2520000" cy="2582117"/>
          </a:xfrm>
          <a:prstGeom prst="rect">
            <a:avLst/>
          </a:prstGeom>
        </p:spPr>
        <p:txBody>
          <a:bodyPr vert="horz" wrap="square" lIns="0" tIns="12065" rIns="0" bIns="0" rtlCol="0">
            <a:spAutoFit/>
          </a:bodyPr>
          <a:lstStyle/>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❶</a:t>
            </a:r>
            <a:r>
              <a:rPr lang="ja-JP" altLang="en-US" sz="1800" b="1" spc="5" dirty="0">
                <a:latin typeface="Meiryo" charset="-128"/>
                <a:ea typeface="Meiryo" charset="-128"/>
                <a:cs typeface="Meiryo" charset="-128"/>
              </a:rPr>
              <a:t>予定の時間前に</a:t>
            </a:r>
            <a:r>
              <a:rPr lang="en-US" altLang="ja-JP" sz="1800" b="1" spc="5" dirty="0">
                <a:latin typeface="Meiryo" charset="-128"/>
                <a:ea typeface="Meiryo" charset="-128"/>
                <a:cs typeface="Meiryo" charset="-128"/>
              </a:rPr>
              <a:t>	｢CLINICS｣</a:t>
            </a:r>
            <a:r>
              <a:rPr lang="ja-JP" altLang="en-US" sz="1800" b="1" spc="5" dirty="0">
                <a:latin typeface="Meiryo" charset="-128"/>
                <a:ea typeface="Meiryo" charset="-128"/>
                <a:cs typeface="Meiryo" charset="-128"/>
              </a:rPr>
              <a:t>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立ち上げて待機</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ビデオ通話を</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始めます</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の</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メッセージが出たら</a:t>
            </a:r>
            <a:endParaRPr lang="en-US" altLang="ja-JP" sz="1800" b="1" spc="5" dirty="0">
              <a:latin typeface="Meiryo" charset="-128"/>
              <a:ea typeface="Meiryo" charset="-128"/>
              <a:cs typeface="Meiryo" charset="-128"/>
            </a:endParaRPr>
          </a:p>
          <a:p>
            <a:pPr marL="12700">
              <a:lnSpc>
                <a:spcPct val="100000"/>
              </a:lnSpc>
              <a:spcBef>
                <a:spcPts val="95"/>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はい</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をタップ</a:t>
            </a:r>
            <a:endParaRPr lang="ja-JP" altLang="en-US" sz="1800" b="1" dirty="0">
              <a:latin typeface="Meiryo" charset="-128"/>
              <a:ea typeface="Meiryo" charset="-128"/>
              <a:cs typeface="Meiryo" charset="-128"/>
            </a:endParaRPr>
          </a:p>
          <a:p>
            <a:pPr marL="12700">
              <a:lnSpc>
                <a:spcPct val="100000"/>
              </a:lnSpc>
              <a:spcBef>
                <a:spcPts val="100"/>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診療が始まります</a:t>
            </a:r>
            <a:endParaRPr sz="1800" b="1" dirty="0">
              <a:latin typeface="Meiryo" charset="-128"/>
              <a:ea typeface="Meiryo" charset="-128"/>
              <a:cs typeface="Meiryo" charset="-128"/>
            </a:endParaRPr>
          </a:p>
        </p:txBody>
      </p:sp>
      <p:sp>
        <p:nvSpPr>
          <p:cNvPr id="37" name="正方形/長方形 36"/>
          <p:cNvSpPr/>
          <p:nvPr/>
        </p:nvSpPr>
        <p:spPr>
          <a:xfrm>
            <a:off x="3946347" y="3416220"/>
            <a:ext cx="252000"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図形グループ 37"/>
          <p:cNvGrpSpPr/>
          <p:nvPr/>
        </p:nvGrpSpPr>
        <p:grpSpPr>
          <a:xfrm>
            <a:off x="3733800" y="3219510"/>
            <a:ext cx="441147" cy="400110"/>
            <a:chOff x="3501100" y="4812902"/>
            <a:chExt cx="441147" cy="400110"/>
          </a:xfrm>
        </p:grpSpPr>
        <p:sp>
          <p:nvSpPr>
            <p:cNvPr id="39" name="円/楕円 3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2" name="図形グループ 41"/>
          <p:cNvGrpSpPr/>
          <p:nvPr/>
        </p:nvGrpSpPr>
        <p:grpSpPr>
          <a:xfrm>
            <a:off x="6019800" y="1828800"/>
            <a:ext cx="441147" cy="400110"/>
            <a:chOff x="3501100" y="4812902"/>
            <a:chExt cx="441147" cy="400110"/>
          </a:xfrm>
        </p:grpSpPr>
        <p:sp>
          <p:nvSpPr>
            <p:cNvPr id="43" name="円/楕円 42"/>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45" name="図形グループ 44"/>
          <p:cNvGrpSpPr/>
          <p:nvPr/>
        </p:nvGrpSpPr>
        <p:grpSpPr>
          <a:xfrm>
            <a:off x="2743200" y="1828800"/>
            <a:ext cx="441147" cy="400110"/>
            <a:chOff x="3501100" y="4812902"/>
            <a:chExt cx="441147" cy="400110"/>
          </a:xfrm>
        </p:grpSpPr>
        <p:sp>
          <p:nvSpPr>
            <p:cNvPr id="46" name="円/楕円 45"/>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6" name="図形グループ 25"/>
          <p:cNvGrpSpPr/>
          <p:nvPr/>
        </p:nvGrpSpPr>
        <p:grpSpPr>
          <a:xfrm>
            <a:off x="5029200" y="2756278"/>
            <a:ext cx="720000" cy="691832"/>
            <a:chOff x="2743754" y="4622188"/>
            <a:chExt cx="720000" cy="691832"/>
          </a:xfrm>
        </p:grpSpPr>
        <p:cxnSp>
          <p:nvCxnSpPr>
            <p:cNvPr id="27" name="直線コネクタ 26"/>
            <p:cNvCxnSpPr/>
            <p:nvPr/>
          </p:nvCxnSpPr>
          <p:spPr>
            <a:xfrm>
              <a:off x="2743754" y="4968104"/>
              <a:ext cx="71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3105970" y="4956237"/>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105970" y="4622188"/>
              <a:ext cx="357784" cy="3577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345766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9">
            <a:extLst>
              <a:ext uri="{FF2B5EF4-FFF2-40B4-BE49-F238E27FC236}">
                <a16:creationId xmlns:a16="http://schemas.microsoft.com/office/drawing/2014/main" id="{FDDA2747-DBA5-44E4-A04D-BE8E8CD8D716}"/>
              </a:ext>
            </a:extLst>
          </p:cNvPr>
          <p:cNvSpPr txBox="1">
            <a:spLocks/>
          </p:cNvSpPr>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marL="9525" defTabSz="914400">
              <a:tabLst>
                <a:tab pos="217488" algn="l"/>
              </a:tabLst>
            </a:pPr>
            <a:endParaRPr kumimoji="0" lang="ja-JP" altLang="en-US" sz="2737" kern="0" dirty="0"/>
          </a:p>
          <a:p>
            <a:pPr marL="9525" defTabSz="914400">
              <a:spcBef>
                <a:spcPts val="85"/>
              </a:spcBef>
              <a:tabLst>
                <a:tab pos="217488"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【11】</a:t>
            </a:r>
            <a:r>
              <a:rPr kumimoji="0" lang="ja-JP" altLang="en-US" sz="2800" kern="0" dirty="0">
                <a:latin typeface="AoyagiKouzanFontT"/>
              </a:rPr>
              <a:t>操作に困ったときのご案内</a:t>
            </a:r>
            <a:endParaRPr kumimoji="0" lang="ja-JP" altLang="en-US" sz="2800" kern="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73200"/>
            <a:ext cx="1404000" cy="1404000"/>
          </a:xfrm>
          <a:prstGeom prst="rect">
            <a:avLst/>
          </a:prstGeom>
        </p:spPr>
      </p:pic>
      <p:sp>
        <p:nvSpPr>
          <p:cNvPr id="7" name="object 18">
            <a:extLst>
              <a:ext uri="{FF2B5EF4-FFF2-40B4-BE49-F238E27FC236}">
                <a16:creationId xmlns:a16="http://schemas.microsoft.com/office/drawing/2014/main" id="{84120372-64DA-4E54-A83F-BF6241F74A06}"/>
              </a:ext>
            </a:extLst>
          </p:cNvPr>
          <p:cNvSpPr txBox="1"/>
          <p:nvPr/>
        </p:nvSpPr>
        <p:spPr>
          <a:xfrm>
            <a:off x="1852200" y="1524000"/>
            <a:ext cx="6660000" cy="4269759"/>
          </a:xfrm>
          <a:prstGeom prst="rect">
            <a:avLst/>
          </a:prstGeom>
        </p:spPr>
        <p:txBody>
          <a:bodyPr vert="horz" wrap="square" lIns="0" tIns="12065" rIns="0" bIns="0" rtlCol="0">
            <a:spAutoFit/>
          </a:bodyPr>
          <a:lstStyle/>
          <a:p>
            <a:pPr marL="12700">
              <a:lnSpc>
                <a:spcPct val="150000"/>
              </a:lnSpc>
              <a:spcBef>
                <a:spcPts val="95"/>
              </a:spcBef>
              <a:tabLst>
                <a:tab pos="352425" algn="l"/>
              </a:tabLst>
            </a:pPr>
            <a:r>
              <a:rPr lang="ja-JP" altLang="en-US" sz="1800" b="1" dirty="0">
                <a:solidFill>
                  <a:srgbClr val="009650"/>
                </a:solidFill>
                <a:latin typeface="Meiryo" charset="-128"/>
                <a:ea typeface="Meiryo" charset="-128"/>
                <a:cs typeface="Meiryo" charset="-128"/>
              </a:rPr>
              <a:t>患者様ヘルプページ</a:t>
            </a:r>
            <a:endParaRPr lang="en-US" altLang="ja-JP" sz="1800" b="1" dirty="0">
              <a:solidFill>
                <a:srgbClr val="009650"/>
              </a:solidFill>
              <a:latin typeface="Meiryo" charset="-128"/>
              <a:ea typeface="Meiryo" charset="-128"/>
              <a:cs typeface="Meiryo" charset="-128"/>
            </a:endParaRPr>
          </a:p>
          <a:p>
            <a:pPr marL="12700">
              <a:lnSpc>
                <a:spcPct val="150000"/>
              </a:lnSpc>
              <a:spcBef>
                <a:spcPts val="95"/>
              </a:spcBef>
              <a:tabLst>
                <a:tab pos="352425" algn="l"/>
              </a:tabLst>
            </a:pPr>
            <a:r>
              <a:rPr lang="ja-JP" altLang="en-US" sz="1800" b="1" dirty="0">
                <a:latin typeface="Meiryo" charset="-128"/>
                <a:ea typeface="Meiryo" charset="-128"/>
                <a:cs typeface="Meiryo" charset="-128"/>
              </a:rPr>
              <a:t>ご利用に際してお困りのときは、</a:t>
            </a:r>
            <a:endParaRPr lang="en-US" altLang="ja-JP" sz="1800" b="1" dirty="0">
              <a:latin typeface="Meiryo" charset="-128"/>
              <a:ea typeface="Meiryo" charset="-128"/>
              <a:cs typeface="Meiryo" charset="-128"/>
            </a:endParaRPr>
          </a:p>
          <a:p>
            <a:pPr marL="12700">
              <a:lnSpc>
                <a:spcPct val="150000"/>
              </a:lnSpc>
              <a:spcBef>
                <a:spcPts val="95"/>
              </a:spcBef>
              <a:tabLst>
                <a:tab pos="352425" algn="l"/>
              </a:tabLst>
            </a:pPr>
            <a:r>
              <a:rPr lang="ja-JP" altLang="en-US" sz="1800" b="1" dirty="0">
                <a:latin typeface="Meiryo" charset="-128"/>
                <a:ea typeface="Meiryo" charset="-128"/>
                <a:cs typeface="Meiryo" charset="-128"/>
              </a:rPr>
              <a:t>こちらから患者様ヘルプページをご覧いただけます。</a:t>
            </a:r>
            <a:endParaRPr lang="en-US" altLang="ja-JP" sz="1800" b="1" dirty="0">
              <a:latin typeface="Meiryo" charset="-128"/>
              <a:ea typeface="Meiryo" charset="-128"/>
              <a:cs typeface="Meiryo" charset="-128"/>
            </a:endParaRPr>
          </a:p>
          <a:p>
            <a:pPr marL="12700">
              <a:lnSpc>
                <a:spcPct val="150000"/>
              </a:lnSpc>
              <a:spcBef>
                <a:spcPts val="95"/>
              </a:spcBef>
              <a:tabLst>
                <a:tab pos="352425" algn="l"/>
              </a:tabLst>
            </a:pPr>
            <a:endParaRPr lang="en-US" altLang="ja-JP" sz="1800" b="1" dirty="0">
              <a:latin typeface="Meiryo" charset="-128"/>
              <a:ea typeface="Meiryo" charset="-128"/>
              <a:cs typeface="Meiryo" charset="-128"/>
            </a:endParaRPr>
          </a:p>
          <a:p>
            <a:pPr marL="12700">
              <a:lnSpc>
                <a:spcPct val="150000"/>
              </a:lnSpc>
              <a:spcBef>
                <a:spcPts val="95"/>
              </a:spcBef>
              <a:tabLst>
                <a:tab pos="352425" algn="l"/>
              </a:tabLst>
            </a:pPr>
            <a:r>
              <a:rPr lang="en-US" altLang="ja-JP" sz="1800" b="1" dirty="0">
                <a:solidFill>
                  <a:srgbClr val="009650"/>
                </a:solidFill>
                <a:latin typeface="Meiryo" charset="-128"/>
                <a:ea typeface="Meiryo" charset="-128"/>
                <a:cs typeface="Meiryo" charset="-128"/>
              </a:rPr>
              <a:t>CLINICS</a:t>
            </a:r>
            <a:r>
              <a:rPr lang="ja-JP" altLang="en-US" sz="1800" b="1" dirty="0">
                <a:solidFill>
                  <a:srgbClr val="009650"/>
                </a:solidFill>
                <a:latin typeface="Meiryo" charset="-128"/>
                <a:ea typeface="Meiryo" charset="-128"/>
                <a:cs typeface="Meiryo" charset="-128"/>
              </a:rPr>
              <a:t>患者相談窓口</a:t>
            </a:r>
            <a:endParaRPr lang="en-US" altLang="ja-JP" sz="1800" b="1" dirty="0">
              <a:solidFill>
                <a:srgbClr val="009650"/>
              </a:solidFill>
              <a:latin typeface="Meiryo" charset="-128"/>
              <a:ea typeface="Meiryo" charset="-128"/>
              <a:cs typeface="Meiryo" charset="-128"/>
            </a:endParaRPr>
          </a:p>
          <a:p>
            <a:pPr marL="12700">
              <a:lnSpc>
                <a:spcPct val="150000"/>
              </a:lnSpc>
              <a:spcBef>
                <a:spcPts val="95"/>
              </a:spcBef>
              <a:tabLst>
                <a:tab pos="352425" algn="l"/>
              </a:tabLst>
            </a:pPr>
            <a:r>
              <a:rPr lang="ja-JP" altLang="en-US" sz="1800" b="1" dirty="0">
                <a:latin typeface="Meiryo" charset="-128"/>
                <a:ea typeface="Meiryo" charset="-128"/>
                <a:cs typeface="Meiryo" charset="-128"/>
              </a:rPr>
              <a:t>患者様ヘルプページをご覧いただいても</a:t>
            </a:r>
            <a:endParaRPr lang="en-US" altLang="ja-JP" sz="1800" b="1" dirty="0">
              <a:latin typeface="Meiryo" charset="-128"/>
              <a:ea typeface="Meiryo" charset="-128"/>
              <a:cs typeface="Meiryo" charset="-128"/>
            </a:endParaRPr>
          </a:p>
          <a:p>
            <a:pPr marL="12700">
              <a:lnSpc>
                <a:spcPct val="150000"/>
              </a:lnSpc>
              <a:spcBef>
                <a:spcPts val="95"/>
              </a:spcBef>
              <a:tabLst>
                <a:tab pos="352425" algn="l"/>
              </a:tabLst>
            </a:pPr>
            <a:r>
              <a:rPr lang="ja-JP" altLang="en-US" sz="1800" b="1" dirty="0">
                <a:latin typeface="Meiryo" charset="-128"/>
                <a:ea typeface="Meiryo" charset="-128"/>
                <a:cs typeface="Meiryo" charset="-128"/>
              </a:rPr>
              <a:t>解決できなかった場合は、</a:t>
            </a:r>
            <a:endParaRPr lang="en-US" altLang="ja-JP" sz="1800" b="1" dirty="0">
              <a:latin typeface="Meiryo" charset="-128"/>
              <a:ea typeface="Meiryo" charset="-128"/>
              <a:cs typeface="Meiryo" charset="-128"/>
            </a:endParaRPr>
          </a:p>
          <a:p>
            <a:pPr marL="12700">
              <a:lnSpc>
                <a:spcPct val="150000"/>
              </a:lnSpc>
              <a:spcBef>
                <a:spcPts val="95"/>
              </a:spcBef>
              <a:tabLst>
                <a:tab pos="352425" algn="l"/>
              </a:tabLst>
            </a:pPr>
            <a:r>
              <a:rPr lang="ja-JP" altLang="en-US" sz="1800" b="1" dirty="0">
                <a:latin typeface="Meiryo" charset="-128"/>
                <a:ea typeface="Meiryo" charset="-128"/>
                <a:cs typeface="Meiryo" charset="-128"/>
              </a:rPr>
              <a:t>下記相談窓口までお気軽にご連絡ください。</a:t>
            </a:r>
            <a:endParaRPr lang="en-US" altLang="ja-JP" sz="1800" b="1" dirty="0">
              <a:latin typeface="Meiryo" charset="-128"/>
              <a:ea typeface="Meiryo" charset="-128"/>
              <a:cs typeface="Meiryo" charset="-128"/>
            </a:endParaRPr>
          </a:p>
          <a:p>
            <a:pPr>
              <a:lnSpc>
                <a:spcPct val="150000"/>
              </a:lnSpc>
            </a:pPr>
            <a:r>
              <a:rPr lang="ja-JP" altLang="ja-JP" sz="1800" b="1" dirty="0">
                <a:latin typeface="Meiryo" charset="-128"/>
                <a:ea typeface="Meiryo" charset="-128"/>
                <a:cs typeface="Meiryo" charset="-128"/>
              </a:rPr>
              <a:t>電話：</a:t>
            </a:r>
            <a:r>
              <a:rPr lang="en-US" altLang="ja-JP" sz="2400" b="1" dirty="0">
                <a:latin typeface="Meiryo" charset="-128"/>
                <a:ea typeface="Meiryo" charset="-128"/>
                <a:cs typeface="Meiryo" charset="-128"/>
              </a:rPr>
              <a:t>0120-13-1540</a:t>
            </a:r>
            <a:r>
              <a:rPr lang="en-US" altLang="ja-JP" sz="1800" b="1" dirty="0">
                <a:latin typeface="Meiryo" charset="-128"/>
                <a:ea typeface="Meiryo" charset="-128"/>
                <a:cs typeface="Meiryo" charset="-128"/>
              </a:rPr>
              <a:t> </a:t>
            </a:r>
            <a:r>
              <a:rPr lang="ja-JP" altLang="ja-JP" sz="1800" b="1" dirty="0">
                <a:latin typeface="Meiryo" charset="-128"/>
                <a:ea typeface="Meiryo" charset="-128"/>
                <a:cs typeface="Meiryo" charset="-128"/>
              </a:rPr>
              <a:t>（平日</a:t>
            </a:r>
            <a:r>
              <a:rPr lang="en-US" altLang="ja-JP" sz="1800" b="1" dirty="0">
                <a:latin typeface="Meiryo" charset="-128"/>
                <a:ea typeface="Meiryo" charset="-128"/>
                <a:cs typeface="Meiryo" charset="-128"/>
              </a:rPr>
              <a:t>10</a:t>
            </a:r>
            <a:r>
              <a:rPr lang="ja-JP" altLang="ja-JP" sz="1800" b="1" dirty="0">
                <a:latin typeface="Meiryo" charset="-128"/>
                <a:ea typeface="Meiryo" charset="-128"/>
                <a:cs typeface="Meiryo" charset="-128"/>
              </a:rPr>
              <a:t>～</a:t>
            </a:r>
            <a:r>
              <a:rPr lang="en-US" altLang="ja-JP" sz="1800" b="1" dirty="0">
                <a:latin typeface="Meiryo" charset="-128"/>
                <a:ea typeface="Meiryo" charset="-128"/>
                <a:cs typeface="Meiryo" charset="-128"/>
              </a:rPr>
              <a:t>19</a:t>
            </a:r>
            <a:r>
              <a:rPr lang="ja-JP" altLang="ja-JP" sz="1800" b="1" dirty="0">
                <a:latin typeface="Meiryo" charset="-128"/>
                <a:ea typeface="Meiryo" charset="-128"/>
                <a:cs typeface="Meiryo" charset="-128"/>
              </a:rPr>
              <a:t>時）</a:t>
            </a:r>
            <a:endParaRPr lang="en-US" altLang="ja-JP" sz="1800" b="1" dirty="0">
              <a:latin typeface="Meiryo" charset="-128"/>
              <a:ea typeface="Meiryo" charset="-128"/>
              <a:cs typeface="Meiryo" charset="-128"/>
            </a:endParaRPr>
          </a:p>
          <a:p>
            <a:pPr marL="12700">
              <a:lnSpc>
                <a:spcPct val="100000"/>
              </a:lnSpc>
              <a:spcBef>
                <a:spcPts val="95"/>
              </a:spcBef>
              <a:tabLst>
                <a:tab pos="352425" algn="l"/>
              </a:tabLst>
            </a:pPr>
            <a:endParaRPr lang="en-US" altLang="ja-JP" sz="1800" dirty="0">
              <a:latin typeface="Meiryo" charset="-128"/>
              <a:ea typeface="Meiryo" charset="-128"/>
              <a:cs typeface="Meiryo" charset="-128"/>
            </a:endParaRPr>
          </a:p>
        </p:txBody>
      </p:sp>
      <p:sp>
        <p:nvSpPr>
          <p:cNvPr id="6"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186472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a:t>
            </a:r>
            <a:r>
              <a:rPr lang="ja-JP" altLang="en-US" sz="2800" dirty="0">
                <a:latin typeface="Meiryo"/>
                <a:ea typeface="Meiryo"/>
                <a:cs typeface="Meiryo"/>
                <a:sym typeface="Meiryo"/>
              </a:rPr>
              <a:t>２</a:t>
            </a:r>
            <a:r>
              <a:rPr lang="en-US" altLang="ja-JP" sz="2800" dirty="0">
                <a:latin typeface="Meiryo"/>
                <a:ea typeface="Meiryo"/>
                <a:cs typeface="Meiryo"/>
                <a:sym typeface="Meiryo"/>
              </a:rPr>
              <a:t>】</a:t>
            </a:r>
            <a:r>
              <a:rPr lang="ja-JP" altLang="en-US" sz="2800" dirty="0">
                <a:latin typeface="AoyagiKouzanFontT"/>
                <a:cs typeface="AoyagiKouzanFontT"/>
              </a:rPr>
              <a:t>アカウントの</a:t>
            </a:r>
            <a:r>
              <a:rPr lang="ja-JP" altLang="en-US" sz="2800" spc="-20" dirty="0">
                <a:latin typeface="AoyagiKouzanFontT"/>
                <a:cs typeface="AoyagiKouzanFontT"/>
              </a:rPr>
              <a:t>登録</a:t>
            </a:r>
            <a:endParaRPr lang="ja-JP" altLang="en-US" sz="2800" dirty="0"/>
          </a:p>
        </p:txBody>
      </p:sp>
      <p:sp>
        <p:nvSpPr>
          <p:cNvPr id="13" name="object 6">
            <a:extLst>
              <a:ext uri="{FF2B5EF4-FFF2-40B4-BE49-F238E27FC236}">
                <a16:creationId xmlns:a16="http://schemas.microsoft.com/office/drawing/2014/main" id="{11D7FA28-D6F3-4E50-81D2-2B905C1CCA23}"/>
              </a:ext>
            </a:extLst>
          </p:cNvPr>
          <p:cNvSpPr txBox="1"/>
          <p:nvPr/>
        </p:nvSpPr>
        <p:spPr>
          <a:xfrm>
            <a:off x="628233" y="1436957"/>
            <a:ext cx="7438787" cy="287965"/>
          </a:xfrm>
          <a:prstGeom prst="rect">
            <a:avLst/>
          </a:prstGeom>
        </p:spPr>
        <p:txBody>
          <a:bodyPr vert="horz" wrap="square" lIns="0" tIns="10860" rIns="0" bIns="0" rtlCol="0">
            <a:spAutoFit/>
          </a:bodyPr>
          <a:lstStyle/>
          <a:p>
            <a:r>
              <a:rPr lang="ja-JP" altLang="en-US" sz="1800" b="1" dirty="0">
                <a:latin typeface="Meiryo" charset="-128"/>
                <a:ea typeface="Meiryo" charset="-128"/>
                <a:cs typeface="Meiryo" charset="-128"/>
              </a:rPr>
              <a:t>インストールをして最初にアカウントの登録をしましょう</a:t>
            </a:r>
          </a:p>
        </p:txBody>
      </p:sp>
      <p:pic>
        <p:nvPicPr>
          <p:cNvPr id="11" name="図 10">
            <a:extLst>
              <a:ext uri="{FF2B5EF4-FFF2-40B4-BE49-F238E27FC236}">
                <a16:creationId xmlns:a16="http://schemas.microsoft.com/office/drawing/2014/main" id="{DA258D07-14AB-4E29-829B-96C96D947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938" y="2006600"/>
            <a:ext cx="1620000" cy="2880011"/>
          </a:xfrm>
          <a:prstGeom prst="rect">
            <a:avLst/>
          </a:prstGeom>
          <a:ln>
            <a:solidFill>
              <a:schemeClr val="tx1"/>
            </a:solidFill>
          </a:ln>
        </p:spPr>
      </p:pic>
      <p:sp>
        <p:nvSpPr>
          <p:cNvPr id="27" name="object 24">
            <a:extLst>
              <a:ext uri="{FF2B5EF4-FFF2-40B4-BE49-F238E27FC236}">
                <a16:creationId xmlns:a16="http://schemas.microsoft.com/office/drawing/2014/main" id="{70F42EE3-5D96-4D25-AF2B-6ED6B9A7D2D0}"/>
              </a:ext>
            </a:extLst>
          </p:cNvPr>
          <p:cNvSpPr txBox="1"/>
          <p:nvPr/>
        </p:nvSpPr>
        <p:spPr>
          <a:xfrm>
            <a:off x="311592" y="1905000"/>
            <a:ext cx="2520000" cy="4822154"/>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アカウント登録」</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姓名、生年月日、</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電話番号、パス</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ワードを入力</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アカウント登録</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入力したスマホの</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電話番号に</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認証コード</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番号が</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ＳＭＳで</a:t>
            </a:r>
            <a:endParaRPr lang="en-US" altLang="ja-JP" sz="1800" b="1" dirty="0">
              <a:latin typeface="Meiryo" charset="-128"/>
              <a:ea typeface="Meiryo" charset="-128"/>
              <a:cs typeface="Meiryo" charset="-128"/>
            </a:endParaRPr>
          </a:p>
          <a:p>
            <a:pPr marL="12700">
              <a:lnSpc>
                <a:spcPct val="1000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送られてきます</a:t>
            </a:r>
          </a:p>
          <a:p>
            <a:pPr marL="12700" marR="5080">
              <a:lnSpc>
                <a:spcPct val="107800"/>
              </a:lnSpc>
              <a:spcBef>
                <a:spcPts val="100"/>
              </a:spcBef>
              <a:tabLst>
                <a:tab pos="352425" algn="l"/>
              </a:tabLst>
            </a:pPr>
            <a:endParaRPr lang="ja-JP" altLang="en-US" sz="1800" b="1" dirty="0">
              <a:latin typeface="Meiryo" charset="-128"/>
              <a:ea typeface="Meiryo" charset="-128"/>
              <a:cs typeface="Meiryo" charset="-128"/>
            </a:endParaRPr>
          </a:p>
          <a:p>
            <a:pPr marL="12700" marR="5080">
              <a:lnSpc>
                <a:spcPct val="107800"/>
              </a:lnSpc>
              <a:spcBef>
                <a:spcPts val="100"/>
              </a:spcBef>
              <a:tabLst>
                <a:tab pos="261938" algn="l"/>
              </a:tabLst>
            </a:pPr>
            <a:endParaRPr lang="ja-JP" altLang="en-US" sz="1800" b="1" dirty="0">
              <a:latin typeface="Meiryo" charset="-128"/>
              <a:ea typeface="Meiryo" charset="-128"/>
              <a:cs typeface="Meiryo" charset="-128"/>
            </a:endParaRPr>
          </a:p>
          <a:p>
            <a:pPr marL="12700" marR="5080">
              <a:lnSpc>
                <a:spcPct val="107800"/>
              </a:lnSpc>
              <a:spcBef>
                <a:spcPts val="100"/>
              </a:spcBef>
              <a:tabLst>
                <a:tab pos="261938" algn="l"/>
              </a:tabLst>
            </a:pPr>
            <a:endParaRPr sz="1800" b="1" dirty="0">
              <a:latin typeface="Meiryo" charset="-128"/>
              <a:ea typeface="Meiryo" charset="-128"/>
              <a:cs typeface="Meiryo" charset="-128"/>
            </a:endParaRPr>
          </a:p>
        </p:txBody>
      </p:sp>
      <p:pic>
        <p:nvPicPr>
          <p:cNvPr id="10" name="図 9">
            <a:extLst>
              <a:ext uri="{FF2B5EF4-FFF2-40B4-BE49-F238E27FC236}">
                <a16:creationId xmlns:a16="http://schemas.microsoft.com/office/drawing/2014/main" id="{E250F732-9EEF-4E25-B058-8333E9DA0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454" y="2006600"/>
            <a:ext cx="1615046" cy="2871203"/>
          </a:xfrm>
          <a:prstGeom prst="rect">
            <a:avLst/>
          </a:prstGeom>
          <a:ln>
            <a:solidFill>
              <a:schemeClr val="tx1"/>
            </a:solidFill>
          </a:ln>
        </p:spPr>
      </p:pic>
      <p:pic>
        <p:nvPicPr>
          <p:cNvPr id="28" name="図 27">
            <a:extLst>
              <a:ext uri="{FF2B5EF4-FFF2-40B4-BE49-F238E27FC236}">
                <a16:creationId xmlns:a16="http://schemas.microsoft.com/office/drawing/2014/main" id="{7DF71A68-FB12-4EE9-9762-201C2BE8D6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0500" y="2112012"/>
            <a:ext cx="1620000" cy="2747620"/>
          </a:xfrm>
          <a:prstGeom prst="rect">
            <a:avLst/>
          </a:prstGeom>
          <a:ln w="9525">
            <a:solidFill>
              <a:schemeClr val="tx1"/>
            </a:solidFill>
          </a:ln>
        </p:spPr>
      </p:pic>
      <p:grpSp>
        <p:nvGrpSpPr>
          <p:cNvPr id="6" name="図形グループ 5"/>
          <p:cNvGrpSpPr>
            <a:grpSpLocks noChangeAspect="1"/>
          </p:cNvGrpSpPr>
          <p:nvPr/>
        </p:nvGrpSpPr>
        <p:grpSpPr>
          <a:xfrm>
            <a:off x="6903212" y="2006600"/>
            <a:ext cx="1620000" cy="2880011"/>
            <a:chOff x="6982758" y="2752653"/>
            <a:chExt cx="1599421" cy="2843426"/>
          </a:xfrm>
        </p:grpSpPr>
        <p:pic>
          <p:nvPicPr>
            <p:cNvPr id="33" name="図 32">
              <a:extLst>
                <a:ext uri="{FF2B5EF4-FFF2-40B4-BE49-F238E27FC236}">
                  <a16:creationId xmlns:a16="http://schemas.microsoft.com/office/drawing/2014/main" id="{5AF3B5AA-8D55-4D2F-8D3B-DACC8707A1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2758" y="2752653"/>
              <a:ext cx="1599421" cy="2843426"/>
            </a:xfrm>
            <a:prstGeom prst="rect">
              <a:avLst/>
            </a:prstGeom>
            <a:ln>
              <a:solidFill>
                <a:schemeClr val="tx1"/>
              </a:solidFill>
            </a:ln>
          </p:spPr>
        </p:pic>
        <p:pic>
          <p:nvPicPr>
            <p:cNvPr id="34" name="図 33">
              <a:extLst>
                <a:ext uri="{FF2B5EF4-FFF2-40B4-BE49-F238E27FC236}">
                  <a16:creationId xmlns:a16="http://schemas.microsoft.com/office/drawing/2014/main" id="{6A7E5D70-761B-4ADC-B961-A8283FEEDB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1203" y="2875073"/>
              <a:ext cx="1477350" cy="2459285"/>
            </a:xfrm>
            <a:prstGeom prst="rect">
              <a:avLst/>
            </a:prstGeom>
          </p:spPr>
        </p:pic>
        <p:sp>
          <p:nvSpPr>
            <p:cNvPr id="36" name="正方形/長方形 35">
              <a:extLst>
                <a:ext uri="{FF2B5EF4-FFF2-40B4-BE49-F238E27FC236}">
                  <a16:creationId xmlns:a16="http://schemas.microsoft.com/office/drawing/2014/main" id="{D8B25456-CED6-4C49-8C86-D805E9AFFF27}"/>
                </a:ext>
              </a:extLst>
            </p:cNvPr>
            <p:cNvSpPr/>
            <p:nvPr/>
          </p:nvSpPr>
          <p:spPr>
            <a:xfrm>
              <a:off x="7292224" y="3239350"/>
              <a:ext cx="383883" cy="3511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正方形/長方形 36"/>
          <p:cNvSpPr/>
          <p:nvPr/>
        </p:nvSpPr>
        <p:spPr>
          <a:xfrm>
            <a:off x="2979721" y="4089200"/>
            <a:ext cx="1548000" cy="43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図形グループ 37"/>
          <p:cNvGrpSpPr/>
          <p:nvPr/>
        </p:nvGrpSpPr>
        <p:grpSpPr>
          <a:xfrm>
            <a:off x="2759480" y="3892490"/>
            <a:ext cx="441146" cy="400110"/>
            <a:chOff x="3501100" y="4812902"/>
            <a:chExt cx="441146" cy="400110"/>
          </a:xfrm>
        </p:grpSpPr>
        <p:sp>
          <p:nvSpPr>
            <p:cNvPr id="39" name="円/楕円 3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a:spLocks/>
            </p:cNvSpPr>
            <p:nvPr/>
          </p:nvSpPr>
          <p:spPr>
            <a:xfrm>
              <a:off x="3501100" y="4812902"/>
              <a:ext cx="441146"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41" name="正方形/長方形 40"/>
          <p:cNvSpPr/>
          <p:nvPr/>
        </p:nvSpPr>
        <p:spPr>
          <a:xfrm>
            <a:off x="4956088" y="4041254"/>
            <a:ext cx="1548000" cy="43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図形グループ 41"/>
          <p:cNvGrpSpPr/>
          <p:nvPr/>
        </p:nvGrpSpPr>
        <p:grpSpPr>
          <a:xfrm>
            <a:off x="4674085" y="3844544"/>
            <a:ext cx="441147" cy="400110"/>
            <a:chOff x="3501100" y="4812902"/>
            <a:chExt cx="441147" cy="400110"/>
          </a:xfrm>
        </p:grpSpPr>
        <p:sp>
          <p:nvSpPr>
            <p:cNvPr id="43" name="円/楕円 42"/>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
        <p:nvSpPr>
          <p:cNvPr id="45" name="正方形/長方形 44"/>
          <p:cNvSpPr/>
          <p:nvPr/>
        </p:nvSpPr>
        <p:spPr>
          <a:xfrm>
            <a:off x="4956088" y="2364854"/>
            <a:ext cx="1548000" cy="1368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4674085" y="2168144"/>
            <a:ext cx="441147" cy="400110"/>
            <a:chOff x="3501100" y="4812902"/>
            <a:chExt cx="441147" cy="400110"/>
          </a:xfrm>
        </p:grpSpPr>
        <p:sp>
          <p:nvSpPr>
            <p:cNvPr id="47" name="円/楕円 4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49" name="正方形/長方形 48"/>
          <p:cNvSpPr/>
          <p:nvPr/>
        </p:nvSpPr>
        <p:spPr>
          <a:xfrm>
            <a:off x="7206500" y="3955910"/>
            <a:ext cx="1116000" cy="43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図形グループ 49"/>
          <p:cNvGrpSpPr/>
          <p:nvPr/>
        </p:nvGrpSpPr>
        <p:grpSpPr>
          <a:xfrm>
            <a:off x="6986259" y="3759200"/>
            <a:ext cx="441147" cy="400110"/>
            <a:chOff x="3501100" y="4812902"/>
            <a:chExt cx="441147" cy="400110"/>
          </a:xfrm>
        </p:grpSpPr>
        <p:sp>
          <p:nvSpPr>
            <p:cNvPr id="51" name="円/楕円 50"/>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53" name="図形グループ 52"/>
          <p:cNvGrpSpPr>
            <a:grpSpLocks noChangeAspect="1"/>
          </p:cNvGrpSpPr>
          <p:nvPr/>
        </p:nvGrpSpPr>
        <p:grpSpPr>
          <a:xfrm>
            <a:off x="6498000" y="2956085"/>
            <a:ext cx="360000" cy="345915"/>
            <a:chOff x="2743754" y="4622188"/>
            <a:chExt cx="720000" cy="691832"/>
          </a:xfrm>
        </p:grpSpPr>
        <p:cxnSp>
          <p:nvCxnSpPr>
            <p:cNvPr id="54" name="直線コネクタ 53"/>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図形グループ 56"/>
          <p:cNvGrpSpPr>
            <a:grpSpLocks noChangeAspect="1"/>
          </p:cNvGrpSpPr>
          <p:nvPr/>
        </p:nvGrpSpPr>
        <p:grpSpPr>
          <a:xfrm>
            <a:off x="4516800" y="2956085"/>
            <a:ext cx="360000" cy="345915"/>
            <a:chOff x="2743754" y="4622188"/>
            <a:chExt cx="720000" cy="691832"/>
          </a:xfrm>
        </p:grpSpPr>
        <p:cxnSp>
          <p:nvCxnSpPr>
            <p:cNvPr id="58" name="直線コネクタ 57"/>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a:t>3-C</a:t>
            </a:r>
            <a:endParaRPr lang="en-US" sz="3600" spc="-300" dirty="0"/>
          </a:p>
        </p:txBody>
      </p:sp>
    </p:spTree>
    <p:extLst>
      <p:ext uri="{BB962C8B-B14F-4D97-AF65-F5344CB8AC3E}">
        <p14:creationId xmlns:p14="http://schemas.microsoft.com/office/powerpoint/2010/main" val="339967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a:t>
            </a:r>
            <a:r>
              <a:rPr lang="ja-JP" altLang="en-US" sz="2800" dirty="0">
                <a:latin typeface="Meiryo"/>
                <a:ea typeface="Meiryo"/>
                <a:cs typeface="Meiryo"/>
                <a:sym typeface="Meiryo"/>
              </a:rPr>
              <a:t>２</a:t>
            </a:r>
            <a:r>
              <a:rPr lang="en-US" altLang="ja-JP" sz="2800" dirty="0">
                <a:latin typeface="Meiryo"/>
                <a:ea typeface="Meiryo"/>
                <a:cs typeface="Meiryo"/>
                <a:sym typeface="Meiryo"/>
              </a:rPr>
              <a:t>】</a:t>
            </a:r>
            <a:r>
              <a:rPr lang="ja-JP" altLang="en-US" sz="2800" dirty="0">
                <a:latin typeface="AoyagiKouzanFontT"/>
                <a:cs typeface="AoyagiKouzanFontT"/>
              </a:rPr>
              <a:t>アカウントの</a:t>
            </a:r>
            <a:r>
              <a:rPr lang="ja-JP" altLang="en-US" sz="2800" spc="-20" dirty="0">
                <a:latin typeface="AoyagiKouzanFontT"/>
                <a:cs typeface="AoyagiKouzanFontT"/>
              </a:rPr>
              <a:t>登録</a:t>
            </a:r>
            <a:endParaRPr lang="ja-JP" altLang="en-US" sz="2800" dirty="0"/>
          </a:p>
        </p:txBody>
      </p:sp>
      <p:grpSp>
        <p:nvGrpSpPr>
          <p:cNvPr id="16" name="グループ化 5">
            <a:extLst>
              <a:ext uri="{FF2B5EF4-FFF2-40B4-BE49-F238E27FC236}">
                <a16:creationId xmlns:a16="http://schemas.microsoft.com/office/drawing/2014/main" id="{9F0386D8-6BF2-4436-8775-2AED3CD4C799}"/>
              </a:ext>
            </a:extLst>
          </p:cNvPr>
          <p:cNvGrpSpPr/>
          <p:nvPr/>
        </p:nvGrpSpPr>
        <p:grpSpPr>
          <a:xfrm>
            <a:off x="3141937" y="1644199"/>
            <a:ext cx="2354976" cy="4186625"/>
            <a:chOff x="1112570" y="2463904"/>
            <a:chExt cx="2354976" cy="4186625"/>
          </a:xfrm>
        </p:grpSpPr>
        <p:pic>
          <p:nvPicPr>
            <p:cNvPr id="17" name="図 16">
              <a:extLst>
                <a:ext uri="{FF2B5EF4-FFF2-40B4-BE49-F238E27FC236}">
                  <a16:creationId xmlns:a16="http://schemas.microsoft.com/office/drawing/2014/main" id="{255B35CC-D421-44CA-9A06-8AFB7A382E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70" y="2463904"/>
              <a:ext cx="2354976" cy="4186625"/>
            </a:xfrm>
            <a:prstGeom prst="rect">
              <a:avLst/>
            </a:prstGeom>
            <a:ln>
              <a:solidFill>
                <a:schemeClr val="tx1"/>
              </a:solidFill>
            </a:ln>
          </p:spPr>
        </p:pic>
        <p:pic>
          <p:nvPicPr>
            <p:cNvPr id="18" name="図 17">
              <a:extLst>
                <a:ext uri="{FF2B5EF4-FFF2-40B4-BE49-F238E27FC236}">
                  <a16:creationId xmlns:a16="http://schemas.microsoft.com/office/drawing/2014/main" id="{52642961-CEE9-435D-84BD-0288564F9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499" y="2701195"/>
              <a:ext cx="2256745" cy="3594830"/>
            </a:xfrm>
            <a:prstGeom prst="rect">
              <a:avLst/>
            </a:prstGeom>
          </p:spPr>
        </p:pic>
      </p:grpSp>
      <p:sp>
        <p:nvSpPr>
          <p:cNvPr id="20" name="テキスト ボックス 19">
            <a:extLst>
              <a:ext uri="{FF2B5EF4-FFF2-40B4-BE49-F238E27FC236}">
                <a16:creationId xmlns:a16="http://schemas.microsoft.com/office/drawing/2014/main" id="{3C3DB31E-5FAF-4BCA-A710-8F6747FD6F5B}"/>
              </a:ext>
            </a:extLst>
          </p:cNvPr>
          <p:cNvSpPr txBox="1"/>
          <p:nvPr/>
        </p:nvSpPr>
        <p:spPr>
          <a:xfrm>
            <a:off x="6075600" y="3126700"/>
            <a:ext cx="2916000" cy="2462213"/>
          </a:xfrm>
          <a:prstGeom prst="rect">
            <a:avLst/>
          </a:prstGeom>
          <a:noFill/>
        </p:spPr>
        <p:txBody>
          <a:bodyPr wrap="square">
            <a:spAutoFit/>
          </a:bodyPr>
          <a:lstStyle/>
          <a:p>
            <a:pPr algn="l" defTabSz="1300480">
              <a:defRPr sz="1600">
                <a:solidFill>
                  <a:srgbClr val="E60012"/>
                </a:solidFill>
                <a:latin typeface="ヒラギノ角ゴ Pro W6"/>
                <a:ea typeface="ヒラギノ角ゴ Pro W6"/>
                <a:cs typeface="ヒラギノ角ゴ Pro W6"/>
                <a:sym typeface="ヒラギノ角ゴ Pro W6"/>
              </a:defRPr>
            </a:pPr>
            <a:r>
              <a:rPr lang="en-US" altLang="ja-JP" sz="1400" dirty="0">
                <a:solidFill>
                  <a:srgbClr val="009650"/>
                </a:solidFill>
                <a:latin typeface="Meiryo" charset="-128"/>
                <a:ea typeface="Meiryo" charset="-128"/>
                <a:cs typeface="Meiryo" charset="-128"/>
              </a:rPr>
              <a:t>30</a:t>
            </a:r>
            <a:r>
              <a:rPr lang="ja-JP" altLang="en-US" sz="1400" dirty="0">
                <a:solidFill>
                  <a:srgbClr val="009650"/>
                </a:solidFill>
                <a:latin typeface="Meiryo" charset="-128"/>
                <a:ea typeface="Meiryo" charset="-128"/>
                <a:cs typeface="Meiryo" charset="-128"/>
              </a:rPr>
              <a:t>秒ほど待っても</a:t>
            </a:r>
            <a:r>
              <a:rPr lang="en-US" altLang="ja-JP" sz="1400" dirty="0">
                <a:solidFill>
                  <a:srgbClr val="009650"/>
                </a:solidFill>
                <a:latin typeface="Meiryo" charset="-128"/>
                <a:ea typeface="Meiryo" charset="-128"/>
                <a:cs typeface="Meiryo" charset="-128"/>
              </a:rPr>
              <a:t>SMS</a:t>
            </a:r>
            <a:r>
              <a:rPr lang="ja-JP" altLang="en-US" sz="1400" dirty="0">
                <a:solidFill>
                  <a:srgbClr val="009650"/>
                </a:solidFill>
                <a:latin typeface="Meiryo" charset="-128"/>
                <a:ea typeface="Meiryo" charset="-128"/>
                <a:cs typeface="Meiryo" charset="-128"/>
              </a:rPr>
              <a:t>が</a:t>
            </a:r>
            <a:endParaRPr lang="en-US" altLang="ja-JP" sz="1400" dirty="0">
              <a:solidFill>
                <a:srgbClr val="009650"/>
              </a:solidFill>
              <a:latin typeface="Meiryo" charset="-128"/>
              <a:ea typeface="Meiryo" charset="-128"/>
              <a:cs typeface="Meiryo" charset="-128"/>
            </a:endParaRPr>
          </a:p>
          <a:p>
            <a:pPr algn="l" defTabSz="1300480">
              <a:defRPr sz="1600">
                <a:solidFill>
                  <a:srgbClr val="E60012"/>
                </a:solidFill>
                <a:latin typeface="ヒラギノ角ゴ Pro W6"/>
                <a:ea typeface="ヒラギノ角ゴ Pro W6"/>
                <a:cs typeface="ヒラギノ角ゴ Pro W6"/>
                <a:sym typeface="ヒラギノ角ゴ Pro W6"/>
              </a:defRPr>
            </a:pPr>
            <a:r>
              <a:rPr lang="ja-JP" altLang="en-US" sz="1400" dirty="0">
                <a:solidFill>
                  <a:srgbClr val="009650"/>
                </a:solidFill>
                <a:latin typeface="Meiryo" charset="-128"/>
                <a:ea typeface="Meiryo" charset="-128"/>
                <a:cs typeface="Meiryo" charset="-128"/>
              </a:rPr>
              <a:t>届かない場合や、固定電話での</a:t>
            </a:r>
            <a:endParaRPr lang="en-US" altLang="ja-JP" sz="1400" dirty="0">
              <a:solidFill>
                <a:srgbClr val="009650"/>
              </a:solidFill>
              <a:latin typeface="Meiryo" charset="-128"/>
              <a:ea typeface="Meiryo" charset="-128"/>
              <a:cs typeface="Meiryo" charset="-128"/>
            </a:endParaRPr>
          </a:p>
          <a:p>
            <a:pPr algn="l" defTabSz="1300480">
              <a:defRPr sz="1600">
                <a:solidFill>
                  <a:srgbClr val="E60012"/>
                </a:solidFill>
                <a:latin typeface="ヒラギノ角ゴ Pro W6"/>
                <a:ea typeface="ヒラギノ角ゴ Pro W6"/>
                <a:cs typeface="ヒラギノ角ゴ Pro W6"/>
                <a:sym typeface="ヒラギノ角ゴ Pro W6"/>
              </a:defRPr>
            </a:pPr>
            <a:r>
              <a:rPr lang="ja-JP" altLang="en-US" sz="1400" dirty="0">
                <a:solidFill>
                  <a:srgbClr val="009650"/>
                </a:solidFill>
                <a:latin typeface="Meiryo" charset="-128"/>
                <a:ea typeface="Meiryo" charset="-128"/>
                <a:cs typeface="Meiryo" charset="-128"/>
              </a:rPr>
              <a:t>登録をご希望の場合は、</a:t>
            </a:r>
            <a:endParaRPr lang="en-US" altLang="ja-JP" sz="1400" dirty="0">
              <a:solidFill>
                <a:srgbClr val="009650"/>
              </a:solidFill>
              <a:latin typeface="Meiryo" charset="-128"/>
              <a:ea typeface="Meiryo" charset="-128"/>
              <a:cs typeface="Meiryo" charset="-128"/>
            </a:endParaRPr>
          </a:p>
          <a:p>
            <a:pPr algn="l" defTabSz="1300480">
              <a:defRPr sz="1600">
                <a:solidFill>
                  <a:srgbClr val="E60012"/>
                </a:solidFill>
                <a:latin typeface="ヒラギノ角ゴ Pro W6"/>
                <a:ea typeface="ヒラギノ角ゴ Pro W6"/>
                <a:cs typeface="ヒラギノ角ゴ Pro W6"/>
                <a:sym typeface="ヒラギノ角ゴ Pro W6"/>
              </a:defRPr>
            </a:pPr>
            <a:r>
              <a:rPr lang="ja-JP" altLang="en-US" sz="1400" dirty="0">
                <a:solidFill>
                  <a:srgbClr val="009650"/>
                </a:solidFill>
                <a:latin typeface="Meiryo" charset="-128"/>
                <a:ea typeface="Meiryo" charset="-128"/>
                <a:cs typeface="Meiryo" charset="-128"/>
              </a:rPr>
              <a:t>「電話で認証コードを確認する」をタップしてください。</a:t>
            </a:r>
            <a:endParaRPr lang="en-US" altLang="ja-JP" sz="1400" dirty="0">
              <a:solidFill>
                <a:srgbClr val="009650"/>
              </a:solidFill>
              <a:latin typeface="Meiryo" charset="-128"/>
              <a:ea typeface="Meiryo" charset="-128"/>
              <a:cs typeface="Meiryo" charset="-128"/>
            </a:endParaRPr>
          </a:p>
          <a:p>
            <a:pPr algn="l" defTabSz="1300480">
              <a:defRPr sz="1600">
                <a:solidFill>
                  <a:srgbClr val="E60012"/>
                </a:solidFill>
                <a:latin typeface="ヒラギノ角ゴ Pro W6"/>
                <a:ea typeface="ヒラギノ角ゴ Pro W6"/>
                <a:cs typeface="ヒラギノ角ゴ Pro W6"/>
                <a:sym typeface="ヒラギノ角ゴ Pro W6"/>
              </a:defRPr>
            </a:pPr>
            <a:endParaRPr lang="en-US" altLang="ja-JP" sz="1400" dirty="0">
              <a:solidFill>
                <a:srgbClr val="009650"/>
              </a:solidFill>
              <a:latin typeface="Meiryo" charset="-128"/>
              <a:ea typeface="Meiryo" charset="-128"/>
              <a:cs typeface="Meiryo" charset="-128"/>
            </a:endParaRPr>
          </a:p>
          <a:p>
            <a:pPr defTabSz="1300480">
              <a:defRPr sz="1400">
                <a:latin typeface="ヒラギノ角ゴ Pro W3"/>
                <a:ea typeface="ヒラギノ角ゴ Pro W3"/>
                <a:cs typeface="ヒラギノ角ゴ Pro W3"/>
                <a:sym typeface="ヒラギノ角ゴ Pro W3"/>
              </a:defRPr>
            </a:pPr>
            <a:endParaRPr lang="en-US" altLang="ja-JP" dirty="0">
              <a:solidFill>
                <a:srgbClr val="009650"/>
              </a:solidFill>
              <a:latin typeface="Meiryo" charset="-128"/>
              <a:ea typeface="Meiryo" charset="-128"/>
              <a:cs typeface="Meiryo" charset="-128"/>
            </a:endParaRPr>
          </a:p>
          <a:p>
            <a:pPr defTabSz="1300480">
              <a:defRPr sz="1400">
                <a:latin typeface="ヒラギノ角ゴ Pro W3"/>
                <a:ea typeface="ヒラギノ角ゴ Pro W3"/>
                <a:cs typeface="ヒラギノ角ゴ Pro W3"/>
                <a:sym typeface="ヒラギノ角ゴ Pro W3"/>
              </a:defRPr>
            </a:pPr>
            <a:r>
              <a:rPr lang="ja-JP" altLang="en-US" dirty="0">
                <a:solidFill>
                  <a:srgbClr val="009650"/>
                </a:solidFill>
                <a:latin typeface="Meiryo" charset="-128"/>
                <a:ea typeface="Meiryo" charset="-128"/>
                <a:cs typeface="Meiryo" charset="-128"/>
              </a:rPr>
              <a:t>電話がかかって来るので</a:t>
            </a:r>
          </a:p>
          <a:p>
            <a:pPr defTabSz="1300480">
              <a:defRPr sz="1400">
                <a:latin typeface="ヒラギノ角ゴ Pro W3"/>
                <a:ea typeface="ヒラギノ角ゴ Pro W3"/>
                <a:cs typeface="ヒラギノ角ゴ Pro W3"/>
                <a:sym typeface="ヒラギノ角ゴ Pro W3"/>
              </a:defRPr>
            </a:pPr>
            <a:r>
              <a:rPr lang="ja-JP" altLang="en-US" dirty="0">
                <a:solidFill>
                  <a:srgbClr val="009650"/>
                </a:solidFill>
                <a:latin typeface="Meiryo" charset="-128"/>
                <a:ea typeface="Meiryo" charset="-128"/>
                <a:cs typeface="Meiryo" charset="-128"/>
              </a:rPr>
              <a:t>お取りください。自動音声で</a:t>
            </a:r>
            <a:endParaRPr lang="en-US" altLang="ja-JP" dirty="0">
              <a:solidFill>
                <a:srgbClr val="009650"/>
              </a:solidFill>
              <a:latin typeface="Meiryo" charset="-128"/>
              <a:ea typeface="Meiryo" charset="-128"/>
              <a:cs typeface="Meiryo" charset="-128"/>
            </a:endParaRPr>
          </a:p>
          <a:p>
            <a:pPr defTabSz="1300480">
              <a:defRPr sz="1400">
                <a:latin typeface="ヒラギノ角ゴ Pro W3"/>
                <a:ea typeface="ヒラギノ角ゴ Pro W3"/>
                <a:cs typeface="ヒラギノ角ゴ Pro W3"/>
                <a:sym typeface="ヒラギノ角ゴ Pro W3"/>
              </a:defRPr>
            </a:pPr>
            <a:r>
              <a:rPr lang="ja-JP" altLang="en-US" dirty="0">
                <a:solidFill>
                  <a:srgbClr val="009650"/>
                </a:solidFill>
                <a:latin typeface="Meiryo" charset="-128"/>
                <a:ea typeface="Meiryo" charset="-128"/>
                <a:cs typeface="Meiryo" charset="-128"/>
              </a:rPr>
              <a:t>認証コードを伝えます。</a:t>
            </a:r>
          </a:p>
          <a:p>
            <a:pPr algn="l" defTabSz="1300480">
              <a:defRPr sz="1600">
                <a:solidFill>
                  <a:srgbClr val="E60012"/>
                </a:solidFill>
                <a:latin typeface="ヒラギノ角ゴ Pro W6"/>
                <a:ea typeface="ヒラギノ角ゴ Pro W6"/>
                <a:cs typeface="ヒラギノ角ゴ Pro W6"/>
                <a:sym typeface="ヒラギノ角ゴ Pro W6"/>
              </a:defRPr>
            </a:pPr>
            <a:endParaRPr lang="ja-JP" altLang="en-US" sz="1400" dirty="0">
              <a:solidFill>
                <a:srgbClr val="009650"/>
              </a:solidFill>
              <a:latin typeface="Meiryo" charset="-128"/>
              <a:ea typeface="Meiryo" charset="-128"/>
              <a:cs typeface="Meiryo" charset="-128"/>
            </a:endParaRPr>
          </a:p>
        </p:txBody>
      </p:sp>
      <p:pic>
        <p:nvPicPr>
          <p:cNvPr id="23" name="イメージ" descr="イメージ">
            <a:extLst>
              <a:ext uri="{FF2B5EF4-FFF2-40B4-BE49-F238E27FC236}">
                <a16:creationId xmlns:a16="http://schemas.microsoft.com/office/drawing/2014/main" id="{C4C10C0C-5A47-4E30-B7F7-89CE736587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00000">
            <a:off x="6171481" y="5386122"/>
            <a:ext cx="480423" cy="996091"/>
          </a:xfrm>
          <a:prstGeom prst="rect">
            <a:avLst/>
          </a:prstGeom>
          <a:ln w="12700">
            <a:miter lim="400000"/>
          </a:ln>
        </p:spPr>
      </p:pic>
      <p:grpSp>
        <p:nvGrpSpPr>
          <p:cNvPr id="24" name="グループ">
            <a:extLst>
              <a:ext uri="{FF2B5EF4-FFF2-40B4-BE49-F238E27FC236}">
                <a16:creationId xmlns:a16="http://schemas.microsoft.com/office/drawing/2014/main" id="{8801FCC9-DE55-4256-ABD5-00F335149C2C}"/>
              </a:ext>
            </a:extLst>
          </p:cNvPr>
          <p:cNvGrpSpPr/>
          <p:nvPr/>
        </p:nvGrpSpPr>
        <p:grpSpPr>
          <a:xfrm>
            <a:off x="6776089" y="5523010"/>
            <a:ext cx="1623677" cy="722314"/>
            <a:chOff x="-135335" y="0"/>
            <a:chExt cx="1623676" cy="722313"/>
          </a:xfrm>
        </p:grpSpPr>
        <p:sp>
          <p:nvSpPr>
            <p:cNvPr id="25" name="コールアウト">
              <a:extLst>
                <a:ext uri="{FF2B5EF4-FFF2-40B4-BE49-F238E27FC236}">
                  <a16:creationId xmlns:a16="http://schemas.microsoft.com/office/drawing/2014/main" id="{59C4A4B3-2D26-480F-99A9-9F3F2DF20980}"/>
                </a:ext>
              </a:extLst>
            </p:cNvPr>
            <p:cNvSpPr/>
            <p:nvPr/>
          </p:nvSpPr>
          <p:spPr>
            <a:xfrm>
              <a:off x="-135335" y="0"/>
              <a:ext cx="1620839" cy="722313"/>
            </a:xfrm>
            <a:custGeom>
              <a:avLst/>
              <a:gdLst/>
              <a:ahLst/>
              <a:cxnLst>
                <a:cxn ang="0">
                  <a:pos x="wd2" y="hd2"/>
                </a:cxn>
                <a:cxn ang="5400000">
                  <a:pos x="wd2" y="hd2"/>
                </a:cxn>
                <a:cxn ang="10800000">
                  <a:pos x="wd2" y="hd2"/>
                </a:cxn>
                <a:cxn ang="16200000">
                  <a:pos x="wd2" y="hd2"/>
                </a:cxn>
              </a:cxnLst>
              <a:rect l="0" t="0" r="r" b="b"/>
              <a:pathLst>
                <a:path w="21600" h="21600" extrusionOk="0">
                  <a:moveTo>
                    <a:pt x="2687" y="0"/>
                  </a:moveTo>
                  <a:cubicBezTo>
                    <a:pt x="2199" y="0"/>
                    <a:pt x="1804" y="888"/>
                    <a:pt x="1804" y="1982"/>
                  </a:cubicBezTo>
                  <a:lnTo>
                    <a:pt x="1804" y="15357"/>
                  </a:lnTo>
                  <a:lnTo>
                    <a:pt x="0" y="21600"/>
                  </a:lnTo>
                  <a:lnTo>
                    <a:pt x="9150" y="19998"/>
                  </a:lnTo>
                  <a:lnTo>
                    <a:pt x="20717" y="19998"/>
                  </a:lnTo>
                  <a:cubicBezTo>
                    <a:pt x="21204" y="19998"/>
                    <a:pt x="21600" y="19110"/>
                    <a:pt x="21600" y="18016"/>
                  </a:cubicBezTo>
                  <a:lnTo>
                    <a:pt x="21600" y="1982"/>
                  </a:lnTo>
                  <a:cubicBezTo>
                    <a:pt x="21600" y="888"/>
                    <a:pt x="21204" y="0"/>
                    <a:pt x="20717" y="0"/>
                  </a:cubicBezTo>
                  <a:lnTo>
                    <a:pt x="2687" y="0"/>
                  </a:lnTo>
                  <a:close/>
                </a:path>
              </a:pathLst>
            </a:custGeom>
            <a:solidFill>
              <a:srgbClr val="E2E2E2"/>
            </a:solidFill>
            <a:ln w="12700" cap="flat">
              <a:noFill/>
              <a:miter lim="400000"/>
            </a:ln>
            <a:effectLst/>
          </p:spPr>
          <p:txBody>
            <a:bodyPr wrap="square" lIns="60022" tIns="60022" rIns="60022" bIns="60022" numCol="1" anchor="ctr">
              <a:noAutofit/>
            </a:bodyPr>
            <a:lstStyle/>
            <a:p>
              <a:pPr algn="l" defTabSz="1300480">
                <a:defRPr>
                  <a:latin typeface="Calibri"/>
                  <a:ea typeface="Calibri"/>
                  <a:cs typeface="Calibri"/>
                  <a:sym typeface="Calibri"/>
                </a:defRPr>
              </a:pPr>
              <a:endParaRPr dirty="0"/>
            </a:p>
          </p:txBody>
        </p:sp>
        <p:sp>
          <p:nvSpPr>
            <p:cNvPr id="26" name="CLINICS認証コードは123456です。">
              <a:extLst>
                <a:ext uri="{FF2B5EF4-FFF2-40B4-BE49-F238E27FC236}">
                  <a16:creationId xmlns:a16="http://schemas.microsoft.com/office/drawing/2014/main" id="{390906F0-1B6C-459B-B6D5-A5B0BA304122}"/>
                </a:ext>
              </a:extLst>
            </p:cNvPr>
            <p:cNvSpPr txBox="1"/>
            <p:nvPr/>
          </p:nvSpPr>
          <p:spPr>
            <a:xfrm>
              <a:off x="46884" y="51289"/>
              <a:ext cx="1441457" cy="4289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60022" tIns="60022" rIns="60022" bIns="60022" numCol="1" anchor="t">
              <a:spAutoFit/>
            </a:bodyPr>
            <a:lstStyle>
              <a:lvl1pPr algn="l" defTabSz="1300480">
                <a:defRPr sz="1100">
                  <a:latin typeface="Calibri"/>
                  <a:ea typeface="Calibri"/>
                  <a:cs typeface="Calibri"/>
                  <a:sym typeface="Calibri"/>
                </a:defRPr>
              </a:lvl1pPr>
            </a:lstStyle>
            <a:p>
              <a:r>
                <a:rPr sz="1000" dirty="0">
                  <a:latin typeface="Meiryo" charset="-128"/>
                  <a:ea typeface="Meiryo" charset="-128"/>
                  <a:cs typeface="Meiryo" charset="-128"/>
                </a:rPr>
                <a:t>CLINICS認証コードは123456です。</a:t>
              </a:r>
            </a:p>
          </p:txBody>
        </p:sp>
      </p:grpSp>
      <p:cxnSp>
        <p:nvCxnSpPr>
          <p:cNvPr id="28" name="直線矢印コネクタ 27">
            <a:extLst>
              <a:ext uri="{FF2B5EF4-FFF2-40B4-BE49-F238E27FC236}">
                <a16:creationId xmlns:a16="http://schemas.microsoft.com/office/drawing/2014/main" id="{A93BF86E-99F2-42DE-AD42-78D859C17A50}"/>
              </a:ext>
            </a:extLst>
          </p:cNvPr>
          <p:cNvCxnSpPr>
            <a:cxnSpLocks/>
          </p:cNvCxnSpPr>
          <p:nvPr/>
        </p:nvCxnSpPr>
        <p:spPr>
          <a:xfrm>
            <a:off x="6472825" y="4252200"/>
            <a:ext cx="0" cy="396000"/>
          </a:xfrm>
          <a:prstGeom prst="straightConnector1">
            <a:avLst/>
          </a:prstGeom>
          <a:ln w="190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9" name="object 24">
            <a:extLst>
              <a:ext uri="{FF2B5EF4-FFF2-40B4-BE49-F238E27FC236}">
                <a16:creationId xmlns:a16="http://schemas.microsoft.com/office/drawing/2014/main" id="{70F42EE3-5D96-4D25-AF2B-6ED6B9A7D2D0}"/>
              </a:ext>
            </a:extLst>
          </p:cNvPr>
          <p:cNvSpPr txBox="1"/>
          <p:nvPr/>
        </p:nvSpPr>
        <p:spPr>
          <a:xfrm>
            <a:off x="313827" y="1905000"/>
            <a:ext cx="2520000" cy="2006896"/>
          </a:xfrm>
          <a:prstGeom prst="rect">
            <a:avLst/>
          </a:prstGeom>
          <a:noFill/>
        </p:spPr>
        <p:txBody>
          <a:bodyPr vert="horz" wrap="square" lIns="0" tIns="12700" rIns="0" bIns="0" rtlCol="0">
            <a:spAutoFit/>
          </a:bodyPr>
          <a:lstStyle/>
          <a:p>
            <a:pPr marL="12700">
              <a:lnSpc>
                <a:spcPct val="100000"/>
              </a:lnSpc>
              <a:spcBef>
                <a:spcPts val="100"/>
              </a:spcBef>
              <a:tabLst>
                <a:tab pos="352425" algn="l"/>
              </a:tabLst>
            </a:pPr>
            <a:r>
              <a:rPr lang="ja-JP" altLang="en-US" sz="2400" b="1" dirty="0">
                <a:solidFill>
                  <a:srgbClr val="009650"/>
                </a:solidFill>
                <a:latin typeface="Meiryo" charset="-128"/>
                <a:ea typeface="Meiryo" charset="-128"/>
                <a:cs typeface="Meiryo" charset="-128"/>
              </a:rPr>
              <a:t>❺</a:t>
            </a:r>
            <a:r>
              <a:rPr lang="ja-JP" altLang="en-US" sz="1800" b="1" spc="-5" dirty="0">
                <a:latin typeface="Meiryo" charset="-128"/>
                <a:ea typeface="Meiryo" charset="-128"/>
                <a:cs typeface="Meiryo" charset="-128"/>
              </a:rPr>
              <a:t>④の認証コードを</a:t>
            </a:r>
            <a:endParaRPr lang="en-US" altLang="ja-JP" sz="1800" b="1" spc="-5" dirty="0">
              <a:latin typeface="Meiryo" charset="-128"/>
              <a:ea typeface="Meiryo" charset="-128"/>
              <a:cs typeface="Meiryo" charset="-128"/>
            </a:endParaRPr>
          </a:p>
          <a:p>
            <a:pPr marL="12700">
              <a:lnSpc>
                <a:spcPct val="100000"/>
              </a:lnSpc>
              <a:spcBef>
                <a:spcPts val="100"/>
              </a:spcBef>
              <a:tabLst>
                <a:tab pos="352425" algn="l"/>
              </a:tabLst>
            </a:pPr>
            <a:r>
              <a:rPr lang="en-US" altLang="ja-JP" sz="1800" b="1" spc="-5" dirty="0">
                <a:latin typeface="Meiryo" charset="-128"/>
                <a:ea typeface="Meiryo" charset="-128"/>
                <a:cs typeface="Meiryo" charset="-128"/>
              </a:rPr>
              <a:t>	</a:t>
            </a:r>
            <a:r>
              <a:rPr lang="ja-JP" altLang="en-US" sz="1800" b="1" spc="-5" dirty="0">
                <a:latin typeface="Meiryo" charset="-128"/>
                <a:ea typeface="Meiryo" charset="-128"/>
                <a:cs typeface="Meiryo" charset="-128"/>
              </a:rPr>
              <a:t>入力してください</a:t>
            </a:r>
            <a:endParaRPr lang="ja-JP" altLang="en-US"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❻</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入力して次へ</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タップすれば</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アカウントの</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登録は完了です</a:t>
            </a:r>
            <a:endParaRPr sz="1800" b="1" dirty="0">
              <a:latin typeface="Meiryo" charset="-128"/>
              <a:ea typeface="Meiryo" charset="-128"/>
              <a:cs typeface="Meiryo" charset="-128"/>
            </a:endParaRPr>
          </a:p>
        </p:txBody>
      </p:sp>
      <p:sp>
        <p:nvSpPr>
          <p:cNvPr id="30" name="正方形/長方形 29"/>
          <p:cNvSpPr/>
          <p:nvPr/>
        </p:nvSpPr>
        <p:spPr>
          <a:xfrm>
            <a:off x="3187866" y="3092310"/>
            <a:ext cx="2268000" cy="25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図形グループ 30"/>
          <p:cNvGrpSpPr/>
          <p:nvPr/>
        </p:nvGrpSpPr>
        <p:grpSpPr>
          <a:xfrm>
            <a:off x="2967625" y="2895600"/>
            <a:ext cx="441147" cy="400110"/>
            <a:chOff x="3501100" y="4812902"/>
            <a:chExt cx="441147" cy="400110"/>
          </a:xfrm>
        </p:grpSpPr>
        <p:sp>
          <p:nvSpPr>
            <p:cNvPr id="32" name="円/楕円 3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
        <p:nvSpPr>
          <p:cNvPr id="34" name="正方形/長方形 33"/>
          <p:cNvSpPr/>
          <p:nvPr/>
        </p:nvSpPr>
        <p:spPr>
          <a:xfrm>
            <a:off x="3189000" y="3491598"/>
            <a:ext cx="2268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34"/>
          <p:cNvGrpSpPr/>
          <p:nvPr/>
        </p:nvGrpSpPr>
        <p:grpSpPr>
          <a:xfrm>
            <a:off x="2968759" y="3294888"/>
            <a:ext cx="441147" cy="400110"/>
            <a:chOff x="3501100" y="4812902"/>
            <a:chExt cx="441147" cy="400110"/>
          </a:xfrm>
        </p:grpSpPr>
        <p:sp>
          <p:nvSpPr>
            <p:cNvPr id="36" name="円/楕円 35"/>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cxnSp>
        <p:nvCxnSpPr>
          <p:cNvPr id="38" name="カギ線コネクタ 37"/>
          <p:cNvCxnSpPr/>
          <p:nvPr/>
        </p:nvCxnSpPr>
        <p:spPr>
          <a:xfrm flipV="1">
            <a:off x="5455866" y="3275598"/>
            <a:ext cx="684000" cy="1260000"/>
          </a:xfrm>
          <a:prstGeom prst="bent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900025" y="4364400"/>
            <a:ext cx="1548000"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205085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【3】</a:t>
            </a:r>
            <a:r>
              <a:rPr lang="ja-JP" altLang="en-US" sz="2800" dirty="0">
                <a:latin typeface="AoyagiKouzanFontT"/>
                <a:cs typeface="AoyagiKouzanFontT"/>
              </a:rPr>
              <a:t>保険証の登録</a:t>
            </a:r>
            <a:endParaRPr lang="ja-JP" altLang="en-US" sz="2800" dirty="0"/>
          </a:p>
        </p:txBody>
      </p:sp>
      <p:sp>
        <p:nvSpPr>
          <p:cNvPr id="8" name="object 6">
            <a:extLst>
              <a:ext uri="{FF2B5EF4-FFF2-40B4-BE49-F238E27FC236}">
                <a16:creationId xmlns:a16="http://schemas.microsoft.com/office/drawing/2014/main" id="{11D7FA28-D6F3-4E50-81D2-2B905C1CCA23}"/>
              </a:ext>
            </a:extLst>
          </p:cNvPr>
          <p:cNvSpPr txBox="1"/>
          <p:nvPr/>
        </p:nvSpPr>
        <p:spPr>
          <a:xfrm>
            <a:off x="562213" y="1371600"/>
            <a:ext cx="7438787" cy="357215"/>
          </a:xfrm>
          <a:prstGeom prst="rect">
            <a:avLst/>
          </a:prstGeom>
        </p:spPr>
        <p:txBody>
          <a:bodyPr vert="horz" wrap="square" lIns="0" tIns="10860" rIns="0" bIns="0" rtlCol="0">
            <a:spAutoFit/>
          </a:bodyPr>
          <a:lstStyle/>
          <a:p>
            <a:pPr marL="10860" marR="4344" indent="36381">
              <a:lnSpc>
                <a:spcPct val="125000"/>
              </a:lnSpc>
              <a:spcBef>
                <a:spcPts val="85"/>
              </a:spcBef>
            </a:pPr>
            <a:r>
              <a:rPr lang="en-US" altLang="ja-JP" sz="1800" b="1" spc="82" dirty="0">
                <a:solidFill>
                  <a:srgbClr val="009650"/>
                </a:solidFill>
                <a:latin typeface="Meiryo" charset="-128"/>
                <a:ea typeface="Meiryo" charset="-128"/>
                <a:cs typeface="Meiryo" charset="-128"/>
              </a:rPr>
              <a:t>Android</a:t>
            </a:r>
            <a:r>
              <a:rPr lang="ja-JP" altLang="en-US" sz="1800" b="1" spc="-34" dirty="0">
                <a:solidFill>
                  <a:srgbClr val="009650"/>
                </a:solidFill>
                <a:latin typeface="Meiryo" charset="-128"/>
                <a:ea typeface="Meiryo" charset="-128"/>
                <a:cs typeface="Meiryo" charset="-128"/>
              </a:rPr>
              <a:t>の</a:t>
            </a:r>
            <a:r>
              <a:rPr lang="ja-JP" altLang="en-US" sz="1800" b="1" dirty="0">
                <a:solidFill>
                  <a:srgbClr val="009650"/>
                </a:solidFill>
                <a:latin typeface="Meiryo" charset="-128"/>
                <a:ea typeface="Meiryo" charset="-128"/>
                <a:cs typeface="Meiryo" charset="-128"/>
              </a:rPr>
              <a:t>場合　</a:t>
            </a:r>
            <a:r>
              <a:rPr lang="ja-JP" altLang="en-US" sz="1800" b="1" dirty="0">
                <a:latin typeface="Meiryo" charset="-128"/>
                <a:ea typeface="Meiryo" charset="-128"/>
                <a:cs typeface="Meiryo" charset="-128"/>
              </a:rPr>
              <a:t>アカウントから保険証の登録をしましょう</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504" y="2010273"/>
            <a:ext cx="1788896" cy="3257282"/>
          </a:xfrm>
          <a:prstGeom prst="rect">
            <a:avLst/>
          </a:prstGeom>
          <a:ln>
            <a:solidFill>
              <a:schemeClr val="tx1"/>
            </a:solidFill>
          </a:ln>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924" y="2016285"/>
            <a:ext cx="1792244" cy="3255908"/>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7821" y="2011648"/>
            <a:ext cx="1786779" cy="3255907"/>
          </a:xfrm>
          <a:prstGeom prst="rect">
            <a:avLst/>
          </a:prstGeom>
          <a:ln>
            <a:solidFill>
              <a:schemeClr val="tx1"/>
            </a:solidFill>
          </a:ln>
        </p:spPr>
      </p:pic>
      <p:sp>
        <p:nvSpPr>
          <p:cNvPr id="24" name="object 24">
            <a:extLst>
              <a:ext uri="{FF2B5EF4-FFF2-40B4-BE49-F238E27FC236}">
                <a16:creationId xmlns:a16="http://schemas.microsoft.com/office/drawing/2014/main" id="{70F42EE3-5D96-4D25-AF2B-6ED6B9A7D2D0}"/>
              </a:ext>
            </a:extLst>
          </p:cNvPr>
          <p:cNvSpPr txBox="1"/>
          <p:nvPr/>
        </p:nvSpPr>
        <p:spPr>
          <a:xfrm>
            <a:off x="314212" y="1905000"/>
            <a:ext cx="1980000" cy="2171172"/>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左上の≡を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アカウントを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保険証情報</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sz="1800" b="1" dirty="0">
              <a:latin typeface="Meiryo" charset="-128"/>
              <a:ea typeface="Meiryo" charset="-128"/>
              <a:cs typeface="Meiryo" charset="-128"/>
            </a:endParaRPr>
          </a:p>
        </p:txBody>
      </p:sp>
      <p:grpSp>
        <p:nvGrpSpPr>
          <p:cNvPr id="25" name="図形グループ 24"/>
          <p:cNvGrpSpPr/>
          <p:nvPr/>
        </p:nvGrpSpPr>
        <p:grpSpPr>
          <a:xfrm>
            <a:off x="2133600" y="1841500"/>
            <a:ext cx="441147" cy="400110"/>
            <a:chOff x="3501100" y="4812902"/>
            <a:chExt cx="441147" cy="400110"/>
          </a:xfrm>
        </p:grpSpPr>
        <p:sp>
          <p:nvSpPr>
            <p:cNvPr id="26" name="円/楕円 25"/>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正方形/長方形 26"/>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8" name="図形グループ 27"/>
          <p:cNvGrpSpPr/>
          <p:nvPr/>
        </p:nvGrpSpPr>
        <p:grpSpPr>
          <a:xfrm>
            <a:off x="6493053" y="3363488"/>
            <a:ext cx="441147" cy="400110"/>
            <a:chOff x="3501100" y="4812902"/>
            <a:chExt cx="441147" cy="400110"/>
          </a:xfrm>
        </p:grpSpPr>
        <p:sp>
          <p:nvSpPr>
            <p:cNvPr id="29" name="円/楕円 2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37" name="図形グループ 36"/>
          <p:cNvGrpSpPr/>
          <p:nvPr/>
        </p:nvGrpSpPr>
        <p:grpSpPr>
          <a:xfrm>
            <a:off x="4331684" y="3063186"/>
            <a:ext cx="441147" cy="400110"/>
            <a:chOff x="3501100" y="4812902"/>
            <a:chExt cx="441147" cy="400110"/>
          </a:xfrm>
        </p:grpSpPr>
        <p:sp>
          <p:nvSpPr>
            <p:cNvPr id="38" name="円/楕円 3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0" name="図形グループ 39"/>
          <p:cNvGrpSpPr>
            <a:grpSpLocks noChangeAspect="1"/>
          </p:cNvGrpSpPr>
          <p:nvPr/>
        </p:nvGrpSpPr>
        <p:grpSpPr>
          <a:xfrm>
            <a:off x="6248400" y="2772998"/>
            <a:ext cx="360000" cy="345915"/>
            <a:chOff x="2743754" y="4622188"/>
            <a:chExt cx="720000" cy="691832"/>
          </a:xfrm>
        </p:grpSpPr>
        <p:cxnSp>
          <p:nvCxnSpPr>
            <p:cNvPr id="41" name="直線コネクタ 40"/>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図形グループ 43"/>
          <p:cNvGrpSpPr>
            <a:grpSpLocks noChangeAspect="1"/>
          </p:cNvGrpSpPr>
          <p:nvPr/>
        </p:nvGrpSpPr>
        <p:grpSpPr>
          <a:xfrm>
            <a:off x="4059600" y="2772998"/>
            <a:ext cx="360000" cy="345915"/>
            <a:chOff x="2743754" y="4622188"/>
            <a:chExt cx="720000" cy="691832"/>
          </a:xfrm>
        </p:grpSpPr>
        <p:cxnSp>
          <p:nvCxnSpPr>
            <p:cNvPr id="45" name="直線コネクタ 44"/>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391707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【3】</a:t>
            </a:r>
            <a:r>
              <a:rPr lang="ja-JP" altLang="en-US" sz="2800" dirty="0">
                <a:latin typeface="AoyagiKouzanFontT"/>
                <a:cs typeface="AoyagiKouzanFontT"/>
              </a:rPr>
              <a:t>保険証の登録</a:t>
            </a:r>
            <a:endParaRPr lang="ja-JP" altLang="en-US" sz="2800" dirty="0"/>
          </a:p>
        </p:txBody>
      </p:sp>
      <p:sp>
        <p:nvSpPr>
          <p:cNvPr id="8" name="object 6">
            <a:extLst>
              <a:ext uri="{FF2B5EF4-FFF2-40B4-BE49-F238E27FC236}">
                <a16:creationId xmlns:a16="http://schemas.microsoft.com/office/drawing/2014/main" id="{11D7FA28-D6F3-4E50-81D2-2B905C1CCA23}"/>
              </a:ext>
            </a:extLst>
          </p:cNvPr>
          <p:cNvSpPr txBox="1"/>
          <p:nvPr/>
        </p:nvSpPr>
        <p:spPr>
          <a:xfrm>
            <a:off x="562213" y="1371600"/>
            <a:ext cx="7438787" cy="339902"/>
          </a:xfrm>
          <a:prstGeom prst="rect">
            <a:avLst/>
          </a:prstGeom>
        </p:spPr>
        <p:txBody>
          <a:bodyPr vert="horz" wrap="square" lIns="0" tIns="10860" rIns="0" bIns="0" rtlCol="0">
            <a:spAutoFit/>
          </a:bodyPr>
          <a:lstStyle/>
          <a:p>
            <a:pPr marL="10860" marR="4344" indent="36381">
              <a:lnSpc>
                <a:spcPct val="125000"/>
              </a:lnSpc>
              <a:spcBef>
                <a:spcPts val="85"/>
              </a:spcBef>
            </a:pPr>
            <a:r>
              <a:rPr lang="en-US" altLang="ja-JP" sz="1800" b="1" spc="82" dirty="0">
                <a:solidFill>
                  <a:srgbClr val="009650"/>
                </a:solidFill>
                <a:latin typeface="Meiryo" charset="-128"/>
                <a:ea typeface="Meiryo" charset="-128"/>
                <a:cs typeface="Meiryo" charset="-128"/>
              </a:rPr>
              <a:t>iPhone</a:t>
            </a:r>
            <a:r>
              <a:rPr lang="ja-JP" altLang="en-US" sz="1800" b="1" spc="-34" dirty="0">
                <a:solidFill>
                  <a:srgbClr val="009650"/>
                </a:solidFill>
                <a:latin typeface="Meiryo" charset="-128"/>
                <a:ea typeface="Meiryo" charset="-128"/>
                <a:cs typeface="Meiryo" charset="-128"/>
              </a:rPr>
              <a:t>の</a:t>
            </a:r>
            <a:r>
              <a:rPr lang="ja-JP" altLang="en-US" sz="1800" b="1" dirty="0">
                <a:solidFill>
                  <a:srgbClr val="009650"/>
                </a:solidFill>
                <a:latin typeface="Meiryo" charset="-128"/>
                <a:ea typeface="Meiryo" charset="-128"/>
                <a:cs typeface="Meiryo" charset="-128"/>
              </a:rPr>
              <a:t>場合　</a:t>
            </a:r>
            <a:r>
              <a:rPr lang="ja-JP" altLang="en-US" sz="1800" b="1" dirty="0">
                <a:latin typeface="Meiryo" charset="-128"/>
                <a:ea typeface="Meiryo" charset="-128"/>
                <a:cs typeface="Meiryo" charset="-128"/>
              </a:rPr>
              <a:t>アカウントから保険証の登録をしましょう</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2006600"/>
            <a:ext cx="1950525" cy="3960000"/>
          </a:xfrm>
          <a:prstGeom prst="rect">
            <a:avLst/>
          </a:prstGeom>
          <a:ln w="9525">
            <a:solidFill>
              <a:schemeClr val="tx1"/>
            </a:solidFill>
          </a:ln>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2268" y="2000250"/>
            <a:ext cx="1954804" cy="3960000"/>
          </a:xfrm>
          <a:prstGeom prst="rect">
            <a:avLst/>
          </a:prstGeom>
          <a:ln w="9525">
            <a:solidFill>
              <a:schemeClr val="tx1"/>
            </a:solidFill>
          </a:ln>
        </p:spPr>
      </p:pic>
      <p:sp>
        <p:nvSpPr>
          <p:cNvPr id="34" name="object 24">
            <a:extLst>
              <a:ext uri="{FF2B5EF4-FFF2-40B4-BE49-F238E27FC236}">
                <a16:creationId xmlns:a16="http://schemas.microsoft.com/office/drawing/2014/main" id="{70F42EE3-5D96-4D25-AF2B-6ED6B9A7D2D0}"/>
              </a:ext>
            </a:extLst>
          </p:cNvPr>
          <p:cNvSpPr txBox="1"/>
          <p:nvPr/>
        </p:nvSpPr>
        <p:spPr>
          <a:xfrm>
            <a:off x="314212" y="1905000"/>
            <a:ext cx="1980000" cy="1447448"/>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アカウントを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保険証情報</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sz="1800" b="1" dirty="0">
              <a:latin typeface="Meiryo" charset="-128"/>
              <a:ea typeface="Meiryo" charset="-128"/>
              <a:cs typeface="Meiryo" charset="-128"/>
            </a:endParaRPr>
          </a:p>
        </p:txBody>
      </p:sp>
      <p:grpSp>
        <p:nvGrpSpPr>
          <p:cNvPr id="35" name="図形グループ 34"/>
          <p:cNvGrpSpPr/>
          <p:nvPr/>
        </p:nvGrpSpPr>
        <p:grpSpPr>
          <a:xfrm>
            <a:off x="3886200" y="5473700"/>
            <a:ext cx="441147" cy="400110"/>
            <a:chOff x="3501100" y="4812902"/>
            <a:chExt cx="441147" cy="400110"/>
          </a:xfrm>
        </p:grpSpPr>
        <p:sp>
          <p:nvSpPr>
            <p:cNvPr id="36" name="円/楕円 35"/>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8" name="図形グループ 37"/>
          <p:cNvGrpSpPr/>
          <p:nvPr/>
        </p:nvGrpSpPr>
        <p:grpSpPr>
          <a:xfrm>
            <a:off x="5654853" y="4252588"/>
            <a:ext cx="441147" cy="400110"/>
            <a:chOff x="3501100" y="4812902"/>
            <a:chExt cx="441147" cy="400110"/>
          </a:xfrm>
        </p:grpSpPr>
        <p:sp>
          <p:nvSpPr>
            <p:cNvPr id="39" name="円/楕円 3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1" name="図形グループ 40"/>
          <p:cNvGrpSpPr>
            <a:grpSpLocks noChangeAspect="1"/>
          </p:cNvGrpSpPr>
          <p:nvPr/>
        </p:nvGrpSpPr>
        <p:grpSpPr>
          <a:xfrm>
            <a:off x="5168908" y="3124200"/>
            <a:ext cx="579784" cy="557101"/>
            <a:chOff x="2743754" y="4622188"/>
            <a:chExt cx="720000" cy="691832"/>
          </a:xfrm>
        </p:grpSpPr>
        <p:cxnSp>
          <p:nvCxnSpPr>
            <p:cNvPr id="42" name="直線コネクタ 41"/>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72555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254" y="2006998"/>
            <a:ext cx="1581746" cy="3212702"/>
          </a:xfrm>
          <a:prstGeom prst="rect">
            <a:avLst/>
          </a:prstGeom>
          <a:ln>
            <a:solidFill>
              <a:schemeClr val="tx1"/>
            </a:solidFill>
          </a:ln>
        </p:spPr>
      </p:pic>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【3】</a:t>
            </a:r>
            <a:r>
              <a:rPr lang="ja-JP" altLang="en-US" sz="2800" dirty="0">
                <a:latin typeface="AoyagiKouzanFontT"/>
                <a:cs typeface="AoyagiKouzanFontT"/>
              </a:rPr>
              <a:t>保険証の登録</a:t>
            </a:r>
            <a:endParaRPr lang="ja-JP" altLang="en-US" sz="2800" dirty="0"/>
          </a:p>
        </p:txBody>
      </p:sp>
      <p:pic>
        <p:nvPicPr>
          <p:cNvPr id="15" name="図 14">
            <a:extLst>
              <a:ext uri="{FF2B5EF4-FFF2-40B4-BE49-F238E27FC236}">
                <a16:creationId xmlns:a16="http://schemas.microsoft.com/office/drawing/2014/main" id="{0B60A63E-733D-4F2C-8FD5-46DBEDDF4E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006600"/>
            <a:ext cx="1620000" cy="2879999"/>
          </a:xfrm>
          <a:prstGeom prst="rect">
            <a:avLst/>
          </a:prstGeom>
          <a:ln>
            <a:solidFill>
              <a:schemeClr val="tx1"/>
            </a:solidFill>
          </a:ln>
        </p:spPr>
      </p:pic>
      <p:pic>
        <p:nvPicPr>
          <p:cNvPr id="16" name="図 15">
            <a:extLst>
              <a:ext uri="{FF2B5EF4-FFF2-40B4-BE49-F238E27FC236}">
                <a16:creationId xmlns:a16="http://schemas.microsoft.com/office/drawing/2014/main" id="{07150F6F-FBA8-4D9E-9F28-CA8B8114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4400" y="2006600"/>
            <a:ext cx="1620000" cy="821506"/>
          </a:xfrm>
          <a:prstGeom prst="rect">
            <a:avLst/>
          </a:prstGeom>
        </p:spPr>
      </p:pic>
      <p:pic>
        <p:nvPicPr>
          <p:cNvPr id="17" name="図 16">
            <a:extLst>
              <a:ext uri="{FF2B5EF4-FFF2-40B4-BE49-F238E27FC236}">
                <a16:creationId xmlns:a16="http://schemas.microsoft.com/office/drawing/2014/main" id="{C5B992D7-F54A-48AE-A1EC-0306E78D1C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4400" y="3436753"/>
            <a:ext cx="1620000" cy="1121365"/>
          </a:xfrm>
          <a:prstGeom prst="rect">
            <a:avLst/>
          </a:prstGeom>
          <a:ln>
            <a:solidFill>
              <a:schemeClr val="tx1"/>
            </a:solidFill>
          </a:ln>
        </p:spPr>
      </p:pic>
      <p:sp>
        <p:nvSpPr>
          <p:cNvPr id="24" name="object 24">
            <a:extLst>
              <a:ext uri="{FF2B5EF4-FFF2-40B4-BE49-F238E27FC236}">
                <a16:creationId xmlns:a16="http://schemas.microsoft.com/office/drawing/2014/main" id="{F83CD246-9BB0-40EE-A05B-2945B41CA196}"/>
              </a:ext>
            </a:extLst>
          </p:cNvPr>
          <p:cNvSpPr txBox="1"/>
          <p:nvPr/>
        </p:nvSpPr>
        <p:spPr>
          <a:xfrm>
            <a:off x="315632" y="1905000"/>
            <a:ext cx="2520000" cy="2582887"/>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保険証情報を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更新する</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保険証を撮影する</a:t>
            </a:r>
            <a:r>
              <a:rPr lang="en-US" altLang="ja-JP" sz="1800" b="1" dirty="0">
                <a:latin typeface="Meiryo" charset="-128"/>
                <a:ea typeface="Meiryo" charset="-128"/>
                <a:cs typeface="Meiryo" charset="-128"/>
              </a:rPr>
              <a:t>｣</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許可</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❹</a:t>
            </a:r>
            <a:r>
              <a:rPr lang="en-US" altLang="ja-JP" sz="24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写真を撮る</a:t>
            </a:r>
            <a:r>
              <a:rPr lang="en-US" altLang="ja-JP" sz="1800" b="1" dirty="0">
                <a:latin typeface="Meiryo" charset="-128"/>
                <a:ea typeface="Meiryo" charset="-128"/>
                <a:cs typeface="Meiryo" charset="-128"/>
              </a:rPr>
              <a:t>｣</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をタップ</a:t>
            </a:r>
            <a:endParaRPr sz="1800" b="1" dirty="0">
              <a:latin typeface="Meiryo" charset="-128"/>
              <a:ea typeface="Meiryo" charset="-128"/>
              <a:cs typeface="Meiryo" charset="-128"/>
            </a:endParaRPr>
          </a:p>
        </p:txBody>
      </p:sp>
      <p:grpSp>
        <p:nvGrpSpPr>
          <p:cNvPr id="39" name="図形グループ 38"/>
          <p:cNvGrpSpPr/>
          <p:nvPr/>
        </p:nvGrpSpPr>
        <p:grpSpPr>
          <a:xfrm>
            <a:off x="2819400" y="4654490"/>
            <a:ext cx="441147" cy="400110"/>
            <a:chOff x="3501100" y="4812902"/>
            <a:chExt cx="441147" cy="400110"/>
          </a:xfrm>
        </p:grpSpPr>
        <p:sp>
          <p:nvSpPr>
            <p:cNvPr id="40" name="円/楕円 39"/>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sp>
        <p:nvSpPr>
          <p:cNvPr id="42" name="正方形/長方形 41"/>
          <p:cNvSpPr/>
          <p:nvPr/>
        </p:nvSpPr>
        <p:spPr>
          <a:xfrm>
            <a:off x="5064600" y="3651110"/>
            <a:ext cx="648000" cy="54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3" name="図形グループ 42"/>
          <p:cNvGrpSpPr/>
          <p:nvPr/>
        </p:nvGrpSpPr>
        <p:grpSpPr>
          <a:xfrm>
            <a:off x="4852053" y="3454400"/>
            <a:ext cx="441147" cy="400110"/>
            <a:chOff x="3501100" y="4812902"/>
            <a:chExt cx="441147" cy="400110"/>
          </a:xfrm>
        </p:grpSpPr>
        <p:sp>
          <p:nvSpPr>
            <p:cNvPr id="44" name="円/楕円 43"/>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46" name="正方形/長方形 45"/>
          <p:cNvSpPr/>
          <p:nvPr/>
        </p:nvSpPr>
        <p:spPr>
          <a:xfrm>
            <a:off x="6963867" y="3670675"/>
            <a:ext cx="828000"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7" name="図形グループ 46"/>
          <p:cNvGrpSpPr/>
          <p:nvPr/>
        </p:nvGrpSpPr>
        <p:grpSpPr>
          <a:xfrm>
            <a:off x="6751320" y="3473965"/>
            <a:ext cx="441147" cy="400110"/>
            <a:chOff x="3501100" y="4812902"/>
            <a:chExt cx="441147" cy="400110"/>
          </a:xfrm>
        </p:grpSpPr>
        <p:sp>
          <p:nvSpPr>
            <p:cNvPr id="48" name="円/楕円 4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50" name="図形グループ 49"/>
          <p:cNvGrpSpPr>
            <a:grpSpLocks noChangeAspect="1"/>
          </p:cNvGrpSpPr>
          <p:nvPr/>
        </p:nvGrpSpPr>
        <p:grpSpPr>
          <a:xfrm>
            <a:off x="6531528" y="2286000"/>
            <a:ext cx="360000" cy="345915"/>
            <a:chOff x="2743754" y="4622188"/>
            <a:chExt cx="720000" cy="691832"/>
          </a:xfrm>
        </p:grpSpPr>
        <p:cxnSp>
          <p:nvCxnSpPr>
            <p:cNvPr id="51" name="直線コネクタ 50"/>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正方形/長方形 57"/>
          <p:cNvSpPr/>
          <p:nvPr/>
        </p:nvSpPr>
        <p:spPr>
          <a:xfrm>
            <a:off x="8087400" y="2476400"/>
            <a:ext cx="288000" cy="21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9" name="図形グループ 58"/>
          <p:cNvGrpSpPr/>
          <p:nvPr/>
        </p:nvGrpSpPr>
        <p:grpSpPr>
          <a:xfrm>
            <a:off x="7874853" y="2279690"/>
            <a:ext cx="441147" cy="400110"/>
            <a:chOff x="3501100" y="4812902"/>
            <a:chExt cx="441147" cy="400110"/>
          </a:xfrm>
        </p:grpSpPr>
        <p:sp>
          <p:nvSpPr>
            <p:cNvPr id="60" name="円/楕円 59"/>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62" name="図形グループ 61"/>
          <p:cNvGrpSpPr>
            <a:grpSpLocks noChangeAspect="1"/>
          </p:cNvGrpSpPr>
          <p:nvPr/>
        </p:nvGrpSpPr>
        <p:grpSpPr>
          <a:xfrm>
            <a:off x="4495800" y="2286000"/>
            <a:ext cx="360000" cy="345915"/>
            <a:chOff x="2743754" y="4622188"/>
            <a:chExt cx="720000" cy="691832"/>
          </a:xfrm>
        </p:grpSpPr>
        <p:cxnSp>
          <p:nvCxnSpPr>
            <p:cNvPr id="63" name="直線コネクタ 62"/>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238295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588" y="2010664"/>
            <a:ext cx="2010312" cy="4059936"/>
          </a:xfrm>
          <a:prstGeom prst="rect">
            <a:avLst/>
          </a:prstGeom>
          <a:ln>
            <a:solidFill>
              <a:schemeClr val="tx1"/>
            </a:solidFill>
          </a:ln>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486" y="2000504"/>
            <a:ext cx="1994480" cy="4038600"/>
          </a:xfrm>
          <a:prstGeom prst="rect">
            <a:avLst/>
          </a:prstGeom>
          <a:ln>
            <a:solidFill>
              <a:schemeClr val="tx1"/>
            </a:solidFill>
          </a:ln>
        </p:spPr>
      </p:pic>
      <p:sp>
        <p:nvSpPr>
          <p:cNvPr id="5"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【3】</a:t>
            </a:r>
            <a:r>
              <a:rPr lang="ja-JP" altLang="en-US" sz="2800" dirty="0">
                <a:latin typeface="AoyagiKouzanFontT"/>
                <a:cs typeface="AoyagiKouzanFontT"/>
              </a:rPr>
              <a:t>保険証の登録</a:t>
            </a:r>
            <a:endParaRPr lang="ja-JP" altLang="en-US" sz="2800" dirty="0"/>
          </a:p>
        </p:txBody>
      </p:sp>
      <p:sp>
        <p:nvSpPr>
          <p:cNvPr id="19" name="object 24">
            <a:extLst>
              <a:ext uri="{FF2B5EF4-FFF2-40B4-BE49-F238E27FC236}">
                <a16:creationId xmlns:a16="http://schemas.microsoft.com/office/drawing/2014/main" id="{FF3D9967-3ADF-4F6D-AEF4-E3DE7F039108}"/>
              </a:ext>
            </a:extLst>
          </p:cNvPr>
          <p:cNvSpPr txBox="1"/>
          <p:nvPr/>
        </p:nvSpPr>
        <p:spPr>
          <a:xfrm>
            <a:off x="315058" y="1905000"/>
            <a:ext cx="2351942" cy="1846339"/>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❺</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保険証の表を撮影</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➏</a:t>
            </a:r>
            <a:r>
              <a:rPr lang="en-US" altLang="ja-JP" sz="1800" b="1" dirty="0">
                <a:latin typeface="Meiryo" charset="-128"/>
                <a:ea typeface="Meiryo" charset="-128"/>
                <a:cs typeface="Meiryo" charset="-128"/>
              </a:rPr>
              <a:t>	｢</a:t>
            </a:r>
            <a:r>
              <a:rPr lang="ja-JP" altLang="en-US" sz="1800" b="1" dirty="0">
                <a:solidFill>
                  <a:prstClr val="black"/>
                </a:solidFill>
                <a:latin typeface="メイリオ" panose="020B0604030504040204" pitchFamily="50" charset="-128"/>
                <a:ea typeface="メイリオ" panose="020B0604030504040204" pitchFamily="50" charset="-128"/>
              </a:rPr>
              <a:t>保険証情報を</a:t>
            </a:r>
            <a:endParaRPr lang="en-US" altLang="ja-JP" sz="1800" b="1" dirty="0">
              <a:solidFill>
                <a:prstClr val="black"/>
              </a:solidFill>
              <a:latin typeface="メイリオ" panose="020B0604030504040204" pitchFamily="50" charset="-128"/>
              <a:ea typeface="メイリオ" panose="020B0604030504040204" pitchFamily="50" charset="-128"/>
            </a:endParaRPr>
          </a:p>
          <a:p>
            <a:pPr marL="12700" marR="5080">
              <a:lnSpc>
                <a:spcPct val="107800"/>
              </a:lnSpc>
              <a:spcBef>
                <a:spcPts val="100"/>
              </a:spcBef>
              <a:tabLst>
                <a:tab pos="352425" algn="l"/>
              </a:tabLst>
            </a:pPr>
            <a:r>
              <a:rPr lang="en-US" altLang="ja-JP" sz="1800" b="1" dirty="0">
                <a:solidFill>
                  <a:prstClr val="black"/>
                </a:solidFill>
                <a:latin typeface="メイリオ" panose="020B0604030504040204" pitchFamily="50" charset="-128"/>
                <a:ea typeface="メイリオ" panose="020B0604030504040204" pitchFamily="50" charset="-128"/>
              </a:rPr>
              <a:t>	</a:t>
            </a:r>
            <a:r>
              <a:rPr lang="ja-JP" altLang="en-US" sz="1800" b="1" dirty="0">
                <a:solidFill>
                  <a:prstClr val="black"/>
                </a:solidFill>
                <a:latin typeface="メイリオ" panose="020B0604030504040204" pitchFamily="50" charset="-128"/>
                <a:ea typeface="メイリオ" panose="020B0604030504040204" pitchFamily="50" charset="-128"/>
              </a:rPr>
              <a:t>登録する</a:t>
            </a:r>
            <a:r>
              <a:rPr lang="en-US" altLang="ja-JP" sz="1800" b="1" dirty="0">
                <a:latin typeface="Meiryo" charset="-128"/>
                <a:ea typeface="Meiryo" charset="-128"/>
                <a:cs typeface="Meiryo" charset="-128"/>
              </a:rPr>
              <a:t>｣</a:t>
            </a:r>
            <a:r>
              <a:rPr lang="ja-JP" altLang="en-US" sz="1800" b="1" dirty="0">
                <a:solidFill>
                  <a:prstClr val="black"/>
                </a:solidFill>
                <a:latin typeface="メイリオ" panose="020B0604030504040204" pitchFamily="50" charset="-128"/>
                <a:ea typeface="メイリオ" panose="020B0604030504040204" pitchFamily="50" charset="-128"/>
              </a:rPr>
              <a:t>をタップ</a:t>
            </a:r>
            <a:endParaRPr lang="en-US" altLang="ja-JP" sz="1800" b="1" dirty="0">
              <a:solidFill>
                <a:srgbClr val="009650"/>
              </a:solidFill>
              <a:latin typeface="メイリオ" panose="020B0604030504040204" pitchFamily="50" charset="-128"/>
              <a:ea typeface="メイリオ" panose="020B0604030504040204" pitchFamily="50"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➐ </a:t>
            </a:r>
            <a:r>
              <a:rPr lang="ja-JP" altLang="en-US" sz="1800" b="1" dirty="0">
                <a:latin typeface="Meiryo" charset="-128"/>
                <a:ea typeface="Meiryo" charset="-128"/>
                <a:cs typeface="Meiryo" charset="-128"/>
              </a:rPr>
              <a:t>撮影した</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保険証を確認</a:t>
            </a:r>
            <a:endParaRPr lang="en-US" altLang="ja-JP" sz="1800" b="1" dirty="0">
              <a:latin typeface="メイリオ" panose="020B0604030504040204" pitchFamily="50" charset="-128"/>
              <a:ea typeface="メイリオ" panose="020B0604030504040204" pitchFamily="50" charset="-128"/>
              <a:cs typeface="Meiryo" charset="-128"/>
            </a:endParaRPr>
          </a:p>
        </p:txBody>
      </p:sp>
      <p:sp>
        <p:nvSpPr>
          <p:cNvPr id="25" name="正方形/長方形 24"/>
          <p:cNvSpPr/>
          <p:nvPr/>
        </p:nvSpPr>
        <p:spPr>
          <a:xfrm>
            <a:off x="2940726" y="2861804"/>
            <a:ext cx="2052000" cy="1424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a:spLocks noChangeAspect="1"/>
          </p:cNvSpPr>
          <p:nvPr/>
        </p:nvSpPr>
        <p:spPr>
          <a:xfrm>
            <a:off x="2995473" y="5112402"/>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 name="図形グループ 16"/>
          <p:cNvGrpSpPr/>
          <p:nvPr/>
        </p:nvGrpSpPr>
        <p:grpSpPr>
          <a:xfrm>
            <a:off x="2743200" y="2704980"/>
            <a:ext cx="441147" cy="400110"/>
            <a:chOff x="3501100" y="4812902"/>
            <a:chExt cx="441147" cy="400110"/>
          </a:xfrm>
        </p:grpSpPr>
        <p:sp>
          <p:nvSpPr>
            <p:cNvPr id="18" name="円/楕円 17"/>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grpSp>
        <p:nvGrpSpPr>
          <p:cNvPr id="21" name="図形グループ 20"/>
          <p:cNvGrpSpPr/>
          <p:nvPr/>
        </p:nvGrpSpPr>
        <p:grpSpPr>
          <a:xfrm>
            <a:off x="6033453" y="3810000"/>
            <a:ext cx="441147" cy="400110"/>
            <a:chOff x="3501100" y="4812902"/>
            <a:chExt cx="441147" cy="400110"/>
          </a:xfrm>
        </p:grpSpPr>
        <p:sp>
          <p:nvSpPr>
            <p:cNvPr id="22" name="円/楕円 21"/>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❼</a:t>
              </a:r>
              <a:endParaRPr lang="en-US" altLang="ja-JP" sz="2000" b="1" dirty="0">
                <a:solidFill>
                  <a:srgbClr val="009650"/>
                </a:solidFill>
                <a:latin typeface="Meiryo" charset="-128"/>
                <a:ea typeface="Meiryo" charset="-128"/>
                <a:cs typeface="Meiryo" charset="-128"/>
              </a:endParaRPr>
            </a:p>
          </p:txBody>
        </p:sp>
      </p:grpSp>
      <p:grpSp>
        <p:nvGrpSpPr>
          <p:cNvPr id="24" name="図形グループ 23"/>
          <p:cNvGrpSpPr/>
          <p:nvPr/>
        </p:nvGrpSpPr>
        <p:grpSpPr>
          <a:xfrm>
            <a:off x="2743200" y="5410200"/>
            <a:ext cx="441147" cy="400110"/>
            <a:chOff x="3501100" y="4812902"/>
            <a:chExt cx="441147" cy="400110"/>
          </a:xfrm>
        </p:grpSpPr>
        <p:sp>
          <p:nvSpPr>
            <p:cNvPr id="29" name="円/楕円 28"/>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grpSp>
        <p:nvGrpSpPr>
          <p:cNvPr id="31" name="図形グループ 30"/>
          <p:cNvGrpSpPr>
            <a:grpSpLocks noChangeAspect="1"/>
          </p:cNvGrpSpPr>
          <p:nvPr/>
        </p:nvGrpSpPr>
        <p:grpSpPr>
          <a:xfrm>
            <a:off x="5334000" y="3124200"/>
            <a:ext cx="579784" cy="557101"/>
            <a:chOff x="2743754" y="4622188"/>
            <a:chExt cx="720000" cy="691832"/>
          </a:xfrm>
        </p:grpSpPr>
        <p:cxnSp>
          <p:nvCxnSpPr>
            <p:cNvPr id="32" name="直線コネクタ 31"/>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38390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9">
            <a:extLst>
              <a:ext uri="{FF2B5EF4-FFF2-40B4-BE49-F238E27FC236}">
                <a16:creationId xmlns:a16="http://schemas.microsoft.com/office/drawing/2014/main" id="{FDDA2747-DBA5-44E4-A04D-BE8E8CD8D716}"/>
              </a:ext>
            </a:extLst>
          </p:cNvPr>
          <p:cNvSpPr txBox="1">
            <a:spLocks noGrp="1"/>
          </p:cNvSpPr>
          <p:nvPr>
            <p:ph type="ctrTitle" idx="4294967295"/>
          </p:nvPr>
        </p:nvSpPr>
        <p:spPr>
          <a:xfrm>
            <a:off x="1639200" y="319200"/>
            <a:ext cx="720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endParaRPr lang="ja-JP" altLang="en-US" sz="2737" dirty="0"/>
          </a:p>
          <a:p>
            <a:pPr marL="10860">
              <a:spcBef>
                <a:spcPts val="85"/>
              </a:spcBef>
              <a:tabLst>
                <a:tab pos="270955" algn="l"/>
              </a:tabLst>
            </a:pPr>
            <a:r>
              <a:rPr lang="en-US" altLang="ja-JP" sz="2800" spc="-100" dirty="0"/>
              <a:t>	</a:t>
            </a:r>
            <a:r>
              <a:rPr lang="ja-JP" altLang="en-US" sz="2800" spc="-100" dirty="0"/>
              <a:t>オンライン診</a:t>
            </a:r>
            <a:r>
              <a:rPr lang="ja-JP" altLang="en-US" sz="2800" spc="-700" dirty="0"/>
              <a:t>療・</a:t>
            </a:r>
            <a:r>
              <a:rPr lang="ja-JP" altLang="en-US" sz="2800" spc="-100" dirty="0"/>
              <a:t>服薬指導アプリ</a:t>
            </a:r>
            <a:r>
              <a:rPr lang="en-US" altLang="ja-JP" sz="2800" spc="-100" dirty="0"/>
              <a:t>CLINICS</a:t>
            </a:r>
            <a:br>
              <a:rPr lang="en-US" altLang="ja-JP" sz="2800" spc="-100" dirty="0"/>
            </a:br>
            <a:r>
              <a:rPr lang="en-US" altLang="ja-JP" sz="2800" dirty="0">
                <a:latin typeface="Meiryo"/>
                <a:ea typeface="Meiryo"/>
                <a:cs typeface="Meiryo"/>
                <a:sym typeface="Meiryo"/>
              </a:rPr>
              <a:t>【4】</a:t>
            </a:r>
            <a:r>
              <a:rPr lang="ja-JP" altLang="en-US" sz="2800" dirty="0">
                <a:latin typeface="AoyagiKouzanFontT"/>
                <a:cs typeface="AoyagiKouzanFontT"/>
              </a:rPr>
              <a:t>クレジットカードの登録</a:t>
            </a:r>
            <a:endParaRPr lang="ja-JP" altLang="en-US" sz="2800" dirty="0"/>
          </a:p>
        </p:txBody>
      </p:sp>
      <p:sp>
        <p:nvSpPr>
          <p:cNvPr id="8" name="object 6">
            <a:extLst>
              <a:ext uri="{FF2B5EF4-FFF2-40B4-BE49-F238E27FC236}">
                <a16:creationId xmlns:a16="http://schemas.microsoft.com/office/drawing/2014/main" id="{11D7FA28-D6F3-4E50-81D2-2B905C1CCA23}"/>
              </a:ext>
            </a:extLst>
          </p:cNvPr>
          <p:cNvSpPr txBox="1"/>
          <p:nvPr/>
        </p:nvSpPr>
        <p:spPr>
          <a:xfrm>
            <a:off x="562213" y="1371600"/>
            <a:ext cx="7743587" cy="357215"/>
          </a:xfrm>
          <a:prstGeom prst="rect">
            <a:avLst/>
          </a:prstGeom>
        </p:spPr>
        <p:txBody>
          <a:bodyPr vert="horz" wrap="square" lIns="0" tIns="10860" rIns="0" bIns="0" rtlCol="0">
            <a:spAutoFit/>
          </a:bodyPr>
          <a:lstStyle/>
          <a:p>
            <a:pPr marL="10860" marR="4344" indent="36381">
              <a:lnSpc>
                <a:spcPct val="125000"/>
              </a:lnSpc>
              <a:spcBef>
                <a:spcPts val="85"/>
              </a:spcBef>
            </a:pPr>
            <a:r>
              <a:rPr lang="en-US" altLang="ja-JP" sz="1800" b="1" spc="82" dirty="0">
                <a:solidFill>
                  <a:srgbClr val="009650"/>
                </a:solidFill>
                <a:latin typeface="Meiryo" charset="-128"/>
                <a:ea typeface="Meiryo" charset="-128"/>
                <a:cs typeface="Meiryo" charset="-128"/>
              </a:rPr>
              <a:t>Android</a:t>
            </a:r>
            <a:r>
              <a:rPr lang="ja-JP" altLang="en-US" sz="1800" b="1" spc="-34" dirty="0">
                <a:solidFill>
                  <a:srgbClr val="009650"/>
                </a:solidFill>
                <a:latin typeface="Meiryo" charset="-128"/>
                <a:ea typeface="Meiryo" charset="-128"/>
                <a:cs typeface="Meiryo" charset="-128"/>
              </a:rPr>
              <a:t>の</a:t>
            </a:r>
            <a:r>
              <a:rPr lang="ja-JP" altLang="en-US" sz="1800" b="1" dirty="0">
                <a:solidFill>
                  <a:srgbClr val="009650"/>
                </a:solidFill>
                <a:latin typeface="Meiryo" charset="-128"/>
                <a:ea typeface="Meiryo" charset="-128"/>
                <a:cs typeface="Meiryo" charset="-128"/>
              </a:rPr>
              <a:t>場合　</a:t>
            </a:r>
            <a:r>
              <a:rPr lang="ja-JP" altLang="en-US" sz="1800" b="1" dirty="0">
                <a:latin typeface="Meiryo" charset="-128"/>
                <a:ea typeface="Meiryo" charset="-128"/>
                <a:cs typeface="Meiryo" charset="-128"/>
              </a:rPr>
              <a:t>アカウントからクレジットカードの登録をしましょう</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010998"/>
            <a:ext cx="1736412" cy="3154482"/>
          </a:xfrm>
          <a:prstGeom prst="rect">
            <a:avLst/>
          </a:prstGeom>
          <a:ln w="9525">
            <a:solidFill>
              <a:schemeClr val="tx1"/>
            </a:solidFill>
          </a:ln>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2010998"/>
            <a:ext cx="1731749" cy="3155631"/>
          </a:xfrm>
          <a:prstGeom prst="rect">
            <a:avLst/>
          </a:prstGeom>
          <a:ln w="9525">
            <a:solidFill>
              <a:schemeClr val="tx1"/>
            </a:solidFill>
          </a:ln>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1962" y="2010998"/>
            <a:ext cx="1732438" cy="3154482"/>
          </a:xfrm>
          <a:prstGeom prst="rect">
            <a:avLst/>
          </a:prstGeom>
          <a:ln w="9525">
            <a:solidFill>
              <a:schemeClr val="tx1"/>
            </a:solidFill>
          </a:ln>
        </p:spPr>
      </p:pic>
      <p:sp>
        <p:nvSpPr>
          <p:cNvPr id="18" name="object 24">
            <a:extLst>
              <a:ext uri="{FF2B5EF4-FFF2-40B4-BE49-F238E27FC236}">
                <a16:creationId xmlns:a16="http://schemas.microsoft.com/office/drawing/2014/main" id="{70F42EE3-5D96-4D25-AF2B-6ED6B9A7D2D0}"/>
              </a:ext>
            </a:extLst>
          </p:cNvPr>
          <p:cNvSpPr txBox="1"/>
          <p:nvPr/>
        </p:nvSpPr>
        <p:spPr>
          <a:xfrm>
            <a:off x="314212" y="1905000"/>
            <a:ext cx="1980000" cy="2171172"/>
          </a:xfrm>
          <a:prstGeom prst="rect">
            <a:avLst/>
          </a:prstGeom>
          <a:noFill/>
        </p:spPr>
        <p:txBody>
          <a:bodyPr vert="horz" wrap="square" lIns="0" tIns="12700" rIns="0" bIns="0" rtlCol="0">
            <a:spAutoFit/>
          </a:bodyPr>
          <a:lstStyle/>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❶</a:t>
            </a:r>
            <a:r>
              <a:rPr lang="en-US" altLang="ja-JP" sz="18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左上の≡を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❷</a:t>
            </a:r>
            <a:r>
              <a:rPr lang="en-US" altLang="ja-JP" sz="2400" b="1"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アカウントを</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lang="en-US" altLang="ja-JP" sz="1800" b="1" dirty="0">
              <a:latin typeface="Meiryo" charset="-128"/>
              <a:ea typeface="Meiryo" charset="-128"/>
              <a:cs typeface="Meiryo" charset="-128"/>
            </a:endParaRPr>
          </a:p>
          <a:p>
            <a:pPr marL="12700" marR="5080">
              <a:lnSpc>
                <a:spcPct val="107800"/>
              </a:lnSpc>
              <a:spcBef>
                <a:spcPts val="100"/>
              </a:spcBef>
              <a:tabLst>
                <a:tab pos="352425" algn="l"/>
              </a:tabLst>
            </a:pPr>
            <a:r>
              <a:rPr lang="ja-JP" altLang="en-US" sz="2400" b="1" dirty="0">
                <a:solidFill>
                  <a:srgbClr val="009650"/>
                </a:solidFill>
                <a:latin typeface="Meiryo" charset="-128"/>
                <a:ea typeface="Meiryo" charset="-128"/>
                <a:cs typeface="Meiryo" charset="-128"/>
              </a:rPr>
              <a:t>❸</a:t>
            </a:r>
            <a:r>
              <a:rPr lang="en-US" altLang="ja-JP" sz="1800" b="1"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支払い情報</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a:t>
            </a:r>
          </a:p>
          <a:p>
            <a:pPr marL="12700" marR="5080">
              <a:lnSpc>
                <a:spcPct val="107800"/>
              </a:lnSpc>
              <a:spcBef>
                <a:spcPts val="100"/>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タップ</a:t>
            </a:r>
            <a:endParaRPr sz="1800" b="1" dirty="0">
              <a:latin typeface="Meiryo" charset="-128"/>
              <a:ea typeface="Meiryo" charset="-128"/>
              <a:cs typeface="Meiryo" charset="-128"/>
            </a:endParaRPr>
          </a:p>
        </p:txBody>
      </p:sp>
      <p:grpSp>
        <p:nvGrpSpPr>
          <p:cNvPr id="36" name="図形グループ 35"/>
          <p:cNvGrpSpPr/>
          <p:nvPr/>
        </p:nvGrpSpPr>
        <p:grpSpPr>
          <a:xfrm>
            <a:off x="2209800" y="1841500"/>
            <a:ext cx="441147" cy="400110"/>
            <a:chOff x="3501100" y="4812902"/>
            <a:chExt cx="441147" cy="400110"/>
          </a:xfrm>
        </p:grpSpPr>
        <p:sp>
          <p:nvSpPr>
            <p:cNvPr id="37" name="円/楕円 36"/>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正方形/長方形 37"/>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9" name="図形グループ 38"/>
          <p:cNvGrpSpPr/>
          <p:nvPr/>
        </p:nvGrpSpPr>
        <p:grpSpPr>
          <a:xfrm>
            <a:off x="6569253" y="2677688"/>
            <a:ext cx="441147" cy="400110"/>
            <a:chOff x="3501100" y="4812902"/>
            <a:chExt cx="441147" cy="400110"/>
          </a:xfrm>
        </p:grpSpPr>
        <p:sp>
          <p:nvSpPr>
            <p:cNvPr id="40" name="円/楕円 39"/>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42" name="図形グループ 41"/>
          <p:cNvGrpSpPr/>
          <p:nvPr/>
        </p:nvGrpSpPr>
        <p:grpSpPr>
          <a:xfrm>
            <a:off x="4407884" y="3063186"/>
            <a:ext cx="441147" cy="400110"/>
            <a:chOff x="3501100" y="4812902"/>
            <a:chExt cx="441147" cy="400110"/>
          </a:xfrm>
        </p:grpSpPr>
        <p:sp>
          <p:nvSpPr>
            <p:cNvPr id="43" name="円/楕円 42"/>
            <p:cNvSpPr>
              <a:spLocks noChangeAspect="1"/>
            </p:cNvSpPr>
            <p:nvPr/>
          </p:nvSpPr>
          <p:spPr>
            <a:xfrm>
              <a:off x="3613673" y="487680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a:spLocks/>
            </p:cNvSpPr>
            <p:nvPr/>
          </p:nvSpPr>
          <p:spPr>
            <a:xfrm>
              <a:off x="3501100" y="4812902"/>
              <a:ext cx="441147" cy="400110"/>
            </a:xfrm>
            <a:prstGeom prst="rect">
              <a:avLst/>
            </a:prstGeom>
          </p:spPr>
          <p:txBody>
            <a:bodyPr wrap="none">
              <a:spAutoFit/>
            </a:bodyPr>
            <a:lstStyle/>
            <a:p>
              <a:pPr algn="ctr">
                <a:spcBef>
                  <a:spcPts val="600"/>
                </a:spcBef>
              </a:pP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5" name="図形グループ 44"/>
          <p:cNvGrpSpPr>
            <a:grpSpLocks noChangeAspect="1"/>
          </p:cNvGrpSpPr>
          <p:nvPr/>
        </p:nvGrpSpPr>
        <p:grpSpPr>
          <a:xfrm>
            <a:off x="6324600" y="2772998"/>
            <a:ext cx="360000" cy="345915"/>
            <a:chOff x="2743754" y="4622188"/>
            <a:chExt cx="720000" cy="691832"/>
          </a:xfrm>
        </p:grpSpPr>
        <p:cxnSp>
          <p:nvCxnSpPr>
            <p:cNvPr id="46" name="直線コネクタ 45"/>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図形グループ 48"/>
          <p:cNvGrpSpPr>
            <a:grpSpLocks noChangeAspect="1"/>
          </p:cNvGrpSpPr>
          <p:nvPr/>
        </p:nvGrpSpPr>
        <p:grpSpPr>
          <a:xfrm>
            <a:off x="4135800" y="2772998"/>
            <a:ext cx="360000" cy="345915"/>
            <a:chOff x="2743754" y="4622188"/>
            <a:chExt cx="720000" cy="691832"/>
          </a:xfrm>
        </p:grpSpPr>
        <p:cxnSp>
          <p:nvCxnSpPr>
            <p:cNvPr id="50" name="直線コネクタ 49"/>
            <p:cNvCxnSpPr/>
            <p:nvPr/>
          </p:nvCxnSpPr>
          <p:spPr>
            <a:xfrm>
              <a:off x="2743754" y="4968104"/>
              <a:ext cx="7155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3105970" y="4956237"/>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105970" y="4622188"/>
              <a:ext cx="357784" cy="3577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itle 1">
            <a:extLst>
              <a:ext uri="{FF2B5EF4-FFF2-40B4-BE49-F238E27FC236}">
                <a16:creationId xmlns:a16="http://schemas.microsoft.com/office/drawing/2014/main" id="{09D454F7-5CCB-4D87-9B2C-DD403FC46167}"/>
              </a:ext>
            </a:extLst>
          </p:cNvPr>
          <p:cNvSpPr txBox="1">
            <a:spLocks/>
          </p:cNvSpPr>
          <p:nvPr/>
        </p:nvSpPr>
        <p:spPr>
          <a:xfrm>
            <a:off x="838200" y="405184"/>
            <a:ext cx="1044000" cy="504000"/>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3-C</a:t>
            </a:r>
            <a:endParaRPr lang="en-US" sz="3600" spc="-300" dirty="0"/>
          </a:p>
        </p:txBody>
      </p:sp>
    </p:spTree>
    <p:extLst>
      <p:ext uri="{BB962C8B-B14F-4D97-AF65-F5344CB8AC3E}">
        <p14:creationId xmlns:p14="http://schemas.microsoft.com/office/powerpoint/2010/main" val="2582760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1864</Words>
  <Application>Microsoft Office PowerPoint</Application>
  <PresentationFormat>画面に合わせる (4:3)</PresentationFormat>
  <Paragraphs>404</Paragraphs>
  <Slides>22</Slides>
  <Notes>22</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22</vt:i4>
      </vt:variant>
    </vt:vector>
  </HeadingPairs>
  <TitlesOfParts>
    <vt:vector size="36" baseType="lpstr">
      <vt:lpstr>AoyagiKouzanFontT</vt:lpstr>
      <vt:lpstr>BIZ UDPゴシック</vt:lpstr>
      <vt:lpstr>ＭＳ Ｐゴシック</vt:lpstr>
      <vt:lpstr>ヒラギノ角ゴ Pro W3</vt:lpstr>
      <vt:lpstr>ヒラギノ角ゴ Pro W6</vt:lpstr>
      <vt:lpstr>メイリオ</vt:lpstr>
      <vt:lpstr>メイリオ</vt:lpstr>
      <vt:lpstr>游ゴシック</vt:lpstr>
      <vt:lpstr>游ゴシック</vt:lpstr>
      <vt:lpstr>Arial</vt:lpstr>
      <vt:lpstr>Calibri</vt:lpstr>
      <vt:lpstr>Times New Roman</vt:lpstr>
      <vt:lpstr>Office Theme</vt:lpstr>
      <vt:lpstr>デザインの設定</vt:lpstr>
      <vt:lpstr>PowerPoint プレゼンテーション</vt:lpstr>
      <vt:lpstr>  オンライン診療・服薬指導アプリCLINICS 【１】CLINICSのインストール</vt:lpstr>
      <vt:lpstr>  オンライン診療・服薬指導アプリCLINICS 【２】アカウントの登録</vt:lpstr>
      <vt:lpstr>  オンライン診療・服薬指導アプリCLINICS 【２】アカウントの登録</vt:lpstr>
      <vt:lpstr>  オンライン診療・服薬指導アプリCLINICS 【3】保険証の登録</vt:lpstr>
      <vt:lpstr>  オンライン診療・服薬指導アプリCLINICS 【3】保険証の登録</vt:lpstr>
      <vt:lpstr>  オンライン診療・服薬指導アプリCLINICS 【3】保険証の登録</vt:lpstr>
      <vt:lpstr>  オンライン診療・服薬指導アプリCLINICS 【3】保険証の登録</vt:lpstr>
      <vt:lpstr>  オンライン診療・服薬指導アプリCLINICS 【4】クレジットカードの登録</vt:lpstr>
      <vt:lpstr>  オンライン診療・服薬指導アプリCLINICS 【4】クレジットカードの登録</vt:lpstr>
      <vt:lpstr>  オンライン診療・服薬指導アプリCLINICS 【4】クレジットカードの登録</vt:lpstr>
      <vt:lpstr>  オンライン診療・服薬指導アプリCLINICS 【5】CLINICSで医療機関を探そう</vt:lpstr>
      <vt:lpstr>  オンライン診療・服薬指導アプリCLINICS 【5】CLINICSで医療機関を探そう</vt:lpstr>
      <vt:lpstr>  オンライン診療・服薬指導アプリCLINICS 【6】医療機関に予約をする</vt:lpstr>
      <vt:lpstr>  オンライン診療・服薬指導アプリCLINICS 【6】医療機関に予約をする</vt:lpstr>
      <vt:lpstr>  オンライン診療・服薬指導アプリCLINICS 【7】診療日の予約</vt:lpstr>
      <vt:lpstr>  オンライン診療・服薬指導アプリCLINICS 【8】問診票等の入力</vt:lpstr>
      <vt:lpstr>  オンライン診療・服薬指導アプリCLINICS 【9】診療前の事前準備</vt:lpstr>
      <vt:lpstr>  オンライン診療・服薬指導アプリCLINICS 【9】診療前の事前準備</vt:lpstr>
      <vt:lpstr>  オンライン診療・服薬指導アプリCLINICS 【10】ビデオ通話で診察</vt:lpstr>
      <vt:lpstr>  オンライン診療・服薬指導アプリCLINICS 【10】ビデオ通話で診察</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2021-08-16T09:03:17Z</dcterms:created>
  <dcterms:modified xsi:type="dcterms:W3CDTF">2021-08-16T09:03:28Z</dcterms:modified>
</cp:coreProperties>
</file>